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73" r:id="rId1"/>
  </p:sldMasterIdLst>
  <p:notesMasterIdLst>
    <p:notesMasterId r:id="rId43"/>
  </p:notesMasterIdLst>
  <p:sldIdLst>
    <p:sldId id="318" r:id="rId2"/>
    <p:sldId id="319"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45" r:id="rId22"/>
    <p:sldId id="346" r:id="rId23"/>
    <p:sldId id="347" r:id="rId24"/>
    <p:sldId id="348" r:id="rId25"/>
    <p:sldId id="349" r:id="rId26"/>
    <p:sldId id="350" r:id="rId27"/>
    <p:sldId id="351" r:id="rId28"/>
    <p:sldId id="352" r:id="rId29"/>
    <p:sldId id="353" r:id="rId30"/>
    <p:sldId id="354" r:id="rId31"/>
    <p:sldId id="355" r:id="rId32"/>
    <p:sldId id="356" r:id="rId33"/>
    <p:sldId id="361" r:id="rId34"/>
    <p:sldId id="367" r:id="rId35"/>
    <p:sldId id="363" r:id="rId36"/>
    <p:sldId id="364" r:id="rId37"/>
    <p:sldId id="357" r:id="rId38"/>
    <p:sldId id="358" r:id="rId39"/>
    <p:sldId id="365" r:id="rId40"/>
    <p:sldId id="359" r:id="rId41"/>
    <p:sldId id="360" r:id="rId42"/>
  </p:sldIdLst>
  <p:sldSz cx="12192000" cy="6858000"/>
  <p:notesSz cx="6858000" cy="9144000"/>
  <p:defaultTextStyle>
    <a:defPPr>
      <a:defRPr lang="en-US"/>
    </a:defPPr>
    <a:lvl1pPr marL="0" algn="l" defTabSz="914373" rtl="0" eaLnBrk="1" latinLnBrk="0" hangingPunct="1">
      <a:defRPr sz="1800" kern="1200">
        <a:solidFill>
          <a:schemeClr val="tx1"/>
        </a:solidFill>
        <a:latin typeface="+mn-lt"/>
        <a:ea typeface="+mn-ea"/>
        <a:cs typeface="+mn-cs"/>
      </a:defRPr>
    </a:lvl1pPr>
    <a:lvl2pPr marL="457187" algn="l" defTabSz="914373" rtl="0" eaLnBrk="1" latinLnBrk="0" hangingPunct="1">
      <a:defRPr sz="1800" kern="1200">
        <a:solidFill>
          <a:schemeClr val="tx1"/>
        </a:solidFill>
        <a:latin typeface="+mn-lt"/>
        <a:ea typeface="+mn-ea"/>
        <a:cs typeface="+mn-cs"/>
      </a:defRPr>
    </a:lvl2pPr>
    <a:lvl3pPr marL="914373" algn="l" defTabSz="914373" rtl="0" eaLnBrk="1" latinLnBrk="0" hangingPunct="1">
      <a:defRPr sz="1800" kern="1200">
        <a:solidFill>
          <a:schemeClr val="tx1"/>
        </a:solidFill>
        <a:latin typeface="+mn-lt"/>
        <a:ea typeface="+mn-ea"/>
        <a:cs typeface="+mn-cs"/>
      </a:defRPr>
    </a:lvl3pPr>
    <a:lvl4pPr marL="1371560" algn="l" defTabSz="914373" rtl="0" eaLnBrk="1" latinLnBrk="0" hangingPunct="1">
      <a:defRPr sz="1800" kern="1200">
        <a:solidFill>
          <a:schemeClr val="tx1"/>
        </a:solidFill>
        <a:latin typeface="+mn-lt"/>
        <a:ea typeface="+mn-ea"/>
        <a:cs typeface="+mn-cs"/>
      </a:defRPr>
    </a:lvl4pPr>
    <a:lvl5pPr marL="1828747" algn="l" defTabSz="914373" rtl="0" eaLnBrk="1" latinLnBrk="0" hangingPunct="1">
      <a:defRPr sz="1800" kern="1200">
        <a:solidFill>
          <a:schemeClr val="tx1"/>
        </a:solidFill>
        <a:latin typeface="+mn-lt"/>
        <a:ea typeface="+mn-ea"/>
        <a:cs typeface="+mn-cs"/>
      </a:defRPr>
    </a:lvl5pPr>
    <a:lvl6pPr marL="2285933" algn="l" defTabSz="914373" rtl="0" eaLnBrk="1" latinLnBrk="0" hangingPunct="1">
      <a:defRPr sz="1800" kern="1200">
        <a:solidFill>
          <a:schemeClr val="tx1"/>
        </a:solidFill>
        <a:latin typeface="+mn-lt"/>
        <a:ea typeface="+mn-ea"/>
        <a:cs typeface="+mn-cs"/>
      </a:defRPr>
    </a:lvl6pPr>
    <a:lvl7pPr marL="2743120" algn="l" defTabSz="914373" rtl="0" eaLnBrk="1" latinLnBrk="0" hangingPunct="1">
      <a:defRPr sz="1800" kern="1200">
        <a:solidFill>
          <a:schemeClr val="tx1"/>
        </a:solidFill>
        <a:latin typeface="+mn-lt"/>
        <a:ea typeface="+mn-ea"/>
        <a:cs typeface="+mn-cs"/>
      </a:defRPr>
    </a:lvl7pPr>
    <a:lvl8pPr marL="3200307" algn="l" defTabSz="914373" rtl="0" eaLnBrk="1" latinLnBrk="0" hangingPunct="1">
      <a:defRPr sz="1800" kern="1200">
        <a:solidFill>
          <a:schemeClr val="tx1"/>
        </a:solidFill>
        <a:latin typeface="+mn-lt"/>
        <a:ea typeface="+mn-ea"/>
        <a:cs typeface="+mn-cs"/>
      </a:defRPr>
    </a:lvl8pPr>
    <a:lvl9pPr marL="3657494" algn="l" defTabSz="91437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orient="horz" pos="672" userDrawn="1">
          <p15:clr>
            <a:srgbClr val="A4A3A4"/>
          </p15:clr>
        </p15:guide>
        <p15:guide id="3" orient="horz" pos="508" userDrawn="1">
          <p15:clr>
            <a:srgbClr val="A4A3A4"/>
          </p15:clr>
        </p15:guide>
        <p15:guide id="4" pos="414" userDrawn="1">
          <p15:clr>
            <a:srgbClr val="A4A3A4"/>
          </p15:clr>
        </p15:guide>
        <p15:guide id="5" pos="7316" userDrawn="1">
          <p15:clr>
            <a:srgbClr val="A4A3A4"/>
          </p15:clr>
        </p15:guide>
        <p15:guide id="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BE5"/>
    <a:srgbClr val="C25830"/>
    <a:srgbClr val="A6A6A6"/>
    <a:srgbClr val="376092"/>
    <a:srgbClr val="BFBFBF"/>
    <a:srgbClr val="E9EDF4"/>
    <a:srgbClr val="595959"/>
    <a:srgbClr val="1F497D"/>
    <a:srgbClr val="4F81BD"/>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90191" autoAdjust="0"/>
  </p:normalViewPr>
  <p:slideViewPr>
    <p:cSldViewPr showGuides="1">
      <p:cViewPr varScale="1">
        <p:scale>
          <a:sx n="65" d="100"/>
          <a:sy n="65" d="100"/>
        </p:scale>
        <p:origin x="954" y="72"/>
      </p:cViewPr>
      <p:guideLst>
        <p:guide orient="horz" pos="4080"/>
        <p:guide orient="horz" pos="672"/>
        <p:guide orient="horz" pos="508"/>
        <p:guide pos="414"/>
        <p:guide pos="7316"/>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E24B7-BB65-4CD5-AF2E-65720B007E4F}" type="datetimeFigureOut">
              <a:rPr lang="en-US" smtClean="0"/>
              <a:pPr/>
              <a:t>12/1/2016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4F797-D0C9-4CC8-A782-47AF8FE2512F}" type="slidenum">
              <a:rPr lang="en-US" smtClean="0"/>
              <a:pPr/>
              <a:t>‹#›</a:t>
            </a:fld>
            <a:endParaRPr lang="en-US" dirty="0"/>
          </a:p>
        </p:txBody>
      </p:sp>
    </p:spTree>
    <p:extLst>
      <p:ext uri="{BB962C8B-B14F-4D97-AF65-F5344CB8AC3E}">
        <p14:creationId xmlns:p14="http://schemas.microsoft.com/office/powerpoint/2010/main" val="3603802740"/>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mn-lt"/>
        <a:ea typeface="+mn-ea"/>
        <a:cs typeface="+mn-cs"/>
      </a:defRPr>
    </a:lvl1pPr>
    <a:lvl2pPr marL="457187" algn="l" defTabSz="914373" rtl="0" eaLnBrk="1" latinLnBrk="0" hangingPunct="1">
      <a:defRPr sz="1200" kern="1200">
        <a:solidFill>
          <a:schemeClr val="tx1"/>
        </a:solidFill>
        <a:latin typeface="+mn-lt"/>
        <a:ea typeface="+mn-ea"/>
        <a:cs typeface="+mn-cs"/>
      </a:defRPr>
    </a:lvl2pPr>
    <a:lvl3pPr marL="914373" algn="l" defTabSz="914373" rtl="0" eaLnBrk="1" latinLnBrk="0" hangingPunct="1">
      <a:defRPr sz="1200" kern="1200">
        <a:solidFill>
          <a:schemeClr val="tx1"/>
        </a:solidFill>
        <a:latin typeface="+mn-lt"/>
        <a:ea typeface="+mn-ea"/>
        <a:cs typeface="+mn-cs"/>
      </a:defRPr>
    </a:lvl3pPr>
    <a:lvl4pPr marL="1371560" algn="l" defTabSz="914373" rtl="0" eaLnBrk="1" latinLnBrk="0" hangingPunct="1">
      <a:defRPr sz="1200" kern="1200">
        <a:solidFill>
          <a:schemeClr val="tx1"/>
        </a:solidFill>
        <a:latin typeface="+mn-lt"/>
        <a:ea typeface="+mn-ea"/>
        <a:cs typeface="+mn-cs"/>
      </a:defRPr>
    </a:lvl4pPr>
    <a:lvl5pPr marL="1828747" algn="l" defTabSz="914373" rtl="0" eaLnBrk="1" latinLnBrk="0" hangingPunct="1">
      <a:defRPr sz="1200" kern="1200">
        <a:solidFill>
          <a:schemeClr val="tx1"/>
        </a:solidFill>
        <a:latin typeface="+mn-lt"/>
        <a:ea typeface="+mn-ea"/>
        <a:cs typeface="+mn-cs"/>
      </a:defRPr>
    </a:lvl5pPr>
    <a:lvl6pPr marL="2285933" algn="l" defTabSz="914373" rtl="0" eaLnBrk="1" latinLnBrk="0" hangingPunct="1">
      <a:defRPr sz="1200" kern="1200">
        <a:solidFill>
          <a:schemeClr val="tx1"/>
        </a:solidFill>
        <a:latin typeface="+mn-lt"/>
        <a:ea typeface="+mn-ea"/>
        <a:cs typeface="+mn-cs"/>
      </a:defRPr>
    </a:lvl6pPr>
    <a:lvl7pPr marL="2743120" algn="l" defTabSz="914373" rtl="0" eaLnBrk="1" latinLnBrk="0" hangingPunct="1">
      <a:defRPr sz="1200" kern="1200">
        <a:solidFill>
          <a:schemeClr val="tx1"/>
        </a:solidFill>
        <a:latin typeface="+mn-lt"/>
        <a:ea typeface="+mn-ea"/>
        <a:cs typeface="+mn-cs"/>
      </a:defRPr>
    </a:lvl7pPr>
    <a:lvl8pPr marL="3200307" algn="l" defTabSz="914373" rtl="0" eaLnBrk="1" latinLnBrk="0" hangingPunct="1">
      <a:defRPr sz="1200" kern="1200">
        <a:solidFill>
          <a:schemeClr val="tx1"/>
        </a:solidFill>
        <a:latin typeface="+mn-lt"/>
        <a:ea typeface="+mn-ea"/>
        <a:cs typeface="+mn-cs"/>
      </a:defRPr>
    </a:lvl8pPr>
    <a:lvl9pPr marL="3657494" algn="l" defTabSz="91437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0" y="6355081"/>
            <a:ext cx="1221251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28599" y="758952"/>
            <a:ext cx="10927081"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228599" y="4455620"/>
            <a:ext cx="10927081" cy="1640380"/>
          </a:xfrm>
        </p:spPr>
        <p:txBody>
          <a:bodyPr lIns="91440" rIns="91440">
            <a:normAutofit/>
          </a:bodyPr>
          <a:lstStyle>
            <a:lvl1pPr marL="0" indent="0" algn="l">
              <a:buNone/>
              <a:defRPr sz="2400" cap="all" spc="201" baseline="0">
                <a:solidFill>
                  <a:schemeClr val="tx2"/>
                </a:solidFill>
                <a:latin typeface="+mj-lt"/>
              </a:defRPr>
            </a:lvl1pPr>
            <a:lvl2pPr marL="457211" indent="0" algn="ctr">
              <a:buNone/>
              <a:defRPr sz="2400"/>
            </a:lvl2pPr>
            <a:lvl3pPr marL="914423" indent="0" algn="ctr">
              <a:buNone/>
              <a:defRPr sz="2400"/>
            </a:lvl3pPr>
            <a:lvl4pPr marL="1371634" indent="0" algn="ctr">
              <a:buNone/>
              <a:defRPr sz="2000"/>
            </a:lvl4pPr>
            <a:lvl5pPr marL="1828846" indent="0" algn="ctr">
              <a:buNone/>
              <a:defRPr sz="2000"/>
            </a:lvl5pPr>
            <a:lvl6pPr marL="2286057" indent="0" algn="ctr">
              <a:buNone/>
              <a:defRPr sz="2000"/>
            </a:lvl6pPr>
            <a:lvl7pPr marL="2743269" indent="0" algn="ctr">
              <a:buNone/>
              <a:defRPr sz="2000"/>
            </a:lvl7pPr>
            <a:lvl8pPr marL="3200480" indent="0" algn="ctr">
              <a:buNone/>
              <a:defRPr sz="2000"/>
            </a:lvl8pPr>
            <a:lvl9pPr marL="3657691"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105937-90B1-462A-AED5-8A20315C1D3D}" type="datetimeFigureOut">
              <a:rPr lang="en-US" smtClean="0"/>
              <a:pPr/>
              <a:t>12/1/2016</a:t>
            </a:fld>
            <a:endParaRPr lang="en-US"/>
          </a:p>
        </p:txBody>
      </p:sp>
      <p:sp>
        <p:nvSpPr>
          <p:cNvPr id="5" name="Footer Placeholder 4"/>
          <p:cNvSpPr>
            <a:spLocks noGrp="1"/>
          </p:cNvSpPr>
          <p:nvPr>
            <p:ph type="ftr" sz="quarter" idx="11"/>
          </p:nvPr>
        </p:nvSpPr>
        <p:spPr>
          <a:xfrm>
            <a:off x="2700870" y="6424286"/>
            <a:ext cx="3699930" cy="365125"/>
          </a:xfrm>
        </p:spPr>
        <p:txBody>
          <a:bodyPr/>
          <a:lstStyle>
            <a:lvl1pPr>
              <a:defRPr sz="1001" b="1">
                <a:solidFill>
                  <a:schemeClr val="tx2">
                    <a:lumMod val="50000"/>
                  </a:schemeClr>
                </a:solidFill>
              </a:defRPr>
            </a:lvl1pPr>
          </a:lstStyle>
          <a:p>
            <a:r>
              <a:rPr lang="en-US" dirty="0">
                <a:solidFill>
                  <a:srgbClr val="242852">
                    <a:lumMod val="50000"/>
                  </a:srgbClr>
                </a:solidFill>
              </a:rPr>
              <a:t>Passion for pattern</a:t>
            </a:r>
          </a:p>
        </p:txBody>
      </p:sp>
      <p:sp>
        <p:nvSpPr>
          <p:cNvPr id="6" name="Slide Number Placeholder 5"/>
          <p:cNvSpPr>
            <a:spLocks noGrp="1"/>
          </p:cNvSpPr>
          <p:nvPr>
            <p:ph type="sldNum" sz="quarter" idx="12"/>
          </p:nvPr>
        </p:nvSpPr>
        <p:spPr/>
        <p:txBody>
          <a:bodyPr/>
          <a:lstStyle/>
          <a:p>
            <a:fld id="{FA088B27-51EA-43CF-84BE-213EAFDFD34D}" type="slidenum">
              <a:rPr lang="en-US" smtClean="0"/>
              <a:pPr/>
              <a:t>‹#›</a:t>
            </a:fld>
            <a:endParaRPr lang="en-US" dirty="0"/>
          </a:p>
        </p:txBody>
      </p:sp>
      <p:cxnSp>
        <p:nvCxnSpPr>
          <p:cNvPr id="9" name="Straight Connector 8"/>
          <p:cNvCxnSpPr/>
          <p:nvPr/>
        </p:nvCxnSpPr>
        <p:spPr>
          <a:xfrm>
            <a:off x="228599" y="4325112"/>
            <a:ext cx="10854579" cy="1828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3410908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05937-90B1-462A-AED5-8A20315C1D3D}" type="datetimeFigureOut">
              <a:rPr lang="en-US" smtClean="0"/>
              <a:pPr/>
              <a:t>12/1/2016</a:t>
            </a:fld>
            <a:endParaRPr lang="en-US"/>
          </a:p>
        </p:txBody>
      </p:sp>
      <p:sp>
        <p:nvSpPr>
          <p:cNvPr id="5" name="Footer Placeholder 4"/>
          <p:cNvSpPr>
            <a:spLocks noGrp="1"/>
          </p:cNvSpPr>
          <p:nvPr>
            <p:ph type="ftr" sz="quarter" idx="11"/>
          </p:nvPr>
        </p:nvSpPr>
        <p:spPr/>
        <p:txBody>
          <a:bodyPr/>
          <a:lstStyle/>
          <a:p>
            <a:endParaRPr lang="en-US">
              <a:solidFill>
                <a:srgbClr val="242852">
                  <a:lumMod val="75000"/>
                </a:srgbClr>
              </a:solidFill>
            </a:endParaRPr>
          </a:p>
        </p:txBody>
      </p:sp>
      <p:sp>
        <p:nvSpPr>
          <p:cNvPr id="6" name="Slide Number Placeholder 5"/>
          <p:cNvSpPr>
            <a:spLocks noGrp="1"/>
          </p:cNvSpPr>
          <p:nvPr>
            <p:ph type="sldNum" sz="quarter" idx="12"/>
          </p:nvPr>
        </p:nvSpPr>
        <p:spPr/>
        <p:txBody>
          <a:bodyPr/>
          <a:lstStyle/>
          <a:p>
            <a:fld id="{FA088B27-51EA-43CF-84BE-213EAFDFD34D}" type="slidenum">
              <a:rPr lang="en-US" smtClean="0"/>
              <a:pPr/>
              <a:t>‹#›</a:t>
            </a:fld>
            <a:endParaRPr lang="en-US"/>
          </a:p>
        </p:txBody>
      </p:sp>
    </p:spTree>
    <p:extLst>
      <p:ext uri="{BB962C8B-B14F-4D97-AF65-F5344CB8AC3E}">
        <p14:creationId xmlns:p14="http://schemas.microsoft.com/office/powerpoint/2010/main" val="367852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80"/>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105937-90B1-462A-AED5-8A20315C1D3D}" type="datetimeFigureOut">
              <a:rPr lang="en-US" smtClean="0"/>
              <a:pPr/>
              <a:t>12/1/2016</a:t>
            </a:fld>
            <a:endParaRPr lang="en-US"/>
          </a:p>
        </p:txBody>
      </p:sp>
      <p:sp>
        <p:nvSpPr>
          <p:cNvPr id="5" name="Footer Placeholder 4"/>
          <p:cNvSpPr>
            <a:spLocks noGrp="1"/>
          </p:cNvSpPr>
          <p:nvPr>
            <p:ph type="ftr" sz="quarter" idx="11"/>
          </p:nvPr>
        </p:nvSpPr>
        <p:spPr/>
        <p:txBody>
          <a:bodyPr/>
          <a:lstStyle/>
          <a:p>
            <a:endParaRPr lang="en-US">
              <a:solidFill>
                <a:srgbClr val="242852">
                  <a:lumMod val="75000"/>
                </a:srgbClr>
              </a:solidFill>
            </a:endParaRPr>
          </a:p>
        </p:txBody>
      </p:sp>
      <p:sp>
        <p:nvSpPr>
          <p:cNvPr id="6" name="Slide Number Placeholder 5"/>
          <p:cNvSpPr>
            <a:spLocks noGrp="1"/>
          </p:cNvSpPr>
          <p:nvPr>
            <p:ph type="sldNum" sz="quarter" idx="12"/>
          </p:nvPr>
        </p:nvSpPr>
        <p:spPr/>
        <p:txBody>
          <a:bodyPr/>
          <a:lstStyle/>
          <a:p>
            <a:fld id="{FA088B27-51EA-43CF-84BE-213EAFDFD34D}" type="slidenum">
              <a:rPr lang="en-US" smtClean="0"/>
              <a:pPr/>
              <a:t>‹#›</a:t>
            </a:fld>
            <a:endParaRPr lang="en-US"/>
          </a:p>
        </p:txBody>
      </p:sp>
    </p:spTree>
    <p:extLst>
      <p:ext uri="{BB962C8B-B14F-4D97-AF65-F5344CB8AC3E}">
        <p14:creationId xmlns:p14="http://schemas.microsoft.com/office/powerpoint/2010/main" val="221521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1885" y="155588"/>
            <a:ext cx="11003280" cy="856395"/>
          </a:xfr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31885" y="1447800"/>
            <a:ext cx="11896761" cy="449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1105937-90B1-462A-AED5-8A20315C1D3D}" type="datetimeFigureOut">
              <a:rPr lang="en-US" smtClean="0"/>
              <a:pPr/>
              <a:t>12/1/2016</a:t>
            </a:fld>
            <a:endParaRPr lang="en-US"/>
          </a:p>
        </p:txBody>
      </p:sp>
      <p:sp>
        <p:nvSpPr>
          <p:cNvPr id="5" name="Footer Placeholder 4"/>
          <p:cNvSpPr>
            <a:spLocks noGrp="1"/>
          </p:cNvSpPr>
          <p:nvPr>
            <p:ph type="ftr" sz="quarter" idx="11"/>
          </p:nvPr>
        </p:nvSpPr>
        <p:spPr/>
        <p:txBody>
          <a:bodyPr/>
          <a:lstStyle>
            <a:lvl1pPr>
              <a:defRPr b="1">
                <a:solidFill>
                  <a:schemeClr val="tx2">
                    <a:lumMod val="50000"/>
                  </a:schemeClr>
                </a:solidFill>
              </a:defRPr>
            </a:lvl1pPr>
          </a:lstStyle>
          <a:p>
            <a:r>
              <a:rPr lang="en-US" dirty="0">
                <a:solidFill>
                  <a:srgbClr val="242852">
                    <a:lumMod val="50000"/>
                  </a:srgbClr>
                </a:solidFill>
              </a:rPr>
              <a:t>Passion for pattern</a:t>
            </a:r>
          </a:p>
        </p:txBody>
      </p:sp>
      <p:sp>
        <p:nvSpPr>
          <p:cNvPr id="6" name="Slide Number Placeholder 5"/>
          <p:cNvSpPr>
            <a:spLocks noGrp="1"/>
          </p:cNvSpPr>
          <p:nvPr>
            <p:ph type="sldNum" sz="quarter" idx="12"/>
          </p:nvPr>
        </p:nvSpPr>
        <p:spPr/>
        <p:txBody>
          <a:bodyPr/>
          <a:lstStyle/>
          <a:p>
            <a:fld id="{FA088B27-51EA-43CF-84BE-213EAFDFD34D}"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321528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8599" y="150742"/>
            <a:ext cx="10927081" cy="417437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28599" y="4453128"/>
            <a:ext cx="10927081" cy="1719072"/>
          </a:xfrm>
        </p:spPr>
        <p:txBody>
          <a:bodyPr lIns="91440" rIns="91440" anchor="t" anchorCtr="0">
            <a:normAutofit/>
          </a:bodyPr>
          <a:lstStyle>
            <a:lvl1pPr marL="0" indent="0">
              <a:buNone/>
              <a:defRPr sz="2400" cap="all" spc="201" baseline="0">
                <a:solidFill>
                  <a:schemeClr val="tx2"/>
                </a:solidFill>
                <a:latin typeface="+mj-lt"/>
              </a:defRPr>
            </a:lvl1pPr>
            <a:lvl2pPr marL="457211" indent="0">
              <a:buNone/>
              <a:defRPr sz="1801">
                <a:solidFill>
                  <a:schemeClr val="tx1">
                    <a:tint val="75000"/>
                  </a:schemeClr>
                </a:solidFill>
              </a:defRPr>
            </a:lvl2pPr>
            <a:lvl3pPr marL="914423" indent="0">
              <a:buNone/>
              <a:defRPr sz="1600">
                <a:solidFill>
                  <a:schemeClr val="tx1">
                    <a:tint val="75000"/>
                  </a:schemeClr>
                </a:solidFill>
              </a:defRPr>
            </a:lvl3pPr>
            <a:lvl4pPr marL="1371634" indent="0">
              <a:buNone/>
              <a:defRPr sz="1401">
                <a:solidFill>
                  <a:schemeClr val="tx1">
                    <a:tint val="75000"/>
                  </a:schemeClr>
                </a:solidFill>
              </a:defRPr>
            </a:lvl4pPr>
            <a:lvl5pPr marL="1828846" indent="0">
              <a:buNone/>
              <a:defRPr sz="1401">
                <a:solidFill>
                  <a:schemeClr val="tx1">
                    <a:tint val="75000"/>
                  </a:schemeClr>
                </a:solidFill>
              </a:defRPr>
            </a:lvl5pPr>
            <a:lvl6pPr marL="2286057" indent="0">
              <a:buNone/>
              <a:defRPr sz="1401">
                <a:solidFill>
                  <a:schemeClr val="tx1">
                    <a:tint val="75000"/>
                  </a:schemeClr>
                </a:solidFill>
              </a:defRPr>
            </a:lvl6pPr>
            <a:lvl7pPr marL="2743269" indent="0">
              <a:buNone/>
              <a:defRPr sz="1401">
                <a:solidFill>
                  <a:schemeClr val="tx1">
                    <a:tint val="75000"/>
                  </a:schemeClr>
                </a:solidFill>
              </a:defRPr>
            </a:lvl7pPr>
            <a:lvl8pPr marL="3200480" indent="0">
              <a:buNone/>
              <a:defRPr sz="1401">
                <a:solidFill>
                  <a:schemeClr val="tx1">
                    <a:tint val="75000"/>
                  </a:schemeClr>
                </a:solidFill>
              </a:defRPr>
            </a:lvl8pPr>
            <a:lvl9pPr marL="3657691" indent="0">
              <a:buNone/>
              <a:defRPr sz="14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05937-90B1-462A-AED5-8A20315C1D3D}" type="datetimeFigureOut">
              <a:rPr lang="en-US" smtClean="0"/>
              <a:pPr/>
              <a:t>12/1/2016</a:t>
            </a:fld>
            <a:endParaRPr lang="en-US"/>
          </a:p>
        </p:txBody>
      </p:sp>
      <p:sp>
        <p:nvSpPr>
          <p:cNvPr id="5" name="Footer Placeholder 4"/>
          <p:cNvSpPr>
            <a:spLocks noGrp="1"/>
          </p:cNvSpPr>
          <p:nvPr>
            <p:ph type="ftr" sz="quarter" idx="11"/>
          </p:nvPr>
        </p:nvSpPr>
        <p:spPr/>
        <p:txBody>
          <a:bodyPr/>
          <a:lstStyle/>
          <a:p>
            <a:r>
              <a:rPr lang="en-US" dirty="0">
                <a:solidFill>
                  <a:srgbClr val="242852">
                    <a:lumMod val="75000"/>
                  </a:srgbClr>
                </a:solidFill>
              </a:rPr>
              <a:t>Passion for pattern</a:t>
            </a:r>
          </a:p>
        </p:txBody>
      </p:sp>
      <p:sp>
        <p:nvSpPr>
          <p:cNvPr id="6" name="Slide Number Placeholder 5"/>
          <p:cNvSpPr>
            <a:spLocks noGrp="1"/>
          </p:cNvSpPr>
          <p:nvPr>
            <p:ph type="sldNum" sz="quarter" idx="12"/>
          </p:nvPr>
        </p:nvSpPr>
        <p:spPr/>
        <p:txBody>
          <a:bodyPr/>
          <a:lstStyle/>
          <a:p>
            <a:fld id="{FA088B27-51EA-43CF-84BE-213EAFDFD34D}" type="slidenum">
              <a:rPr lang="en-US" smtClean="0"/>
              <a:pPr/>
              <a:t>‹#›</a:t>
            </a:fld>
            <a:endParaRPr lang="en-US"/>
          </a:p>
        </p:txBody>
      </p:sp>
      <p:cxnSp>
        <p:nvCxnSpPr>
          <p:cNvPr id="9" name="Straight Connector 8"/>
          <p:cNvCxnSpPr/>
          <p:nvPr/>
        </p:nvCxnSpPr>
        <p:spPr>
          <a:xfrm>
            <a:off x="228599" y="4325112"/>
            <a:ext cx="10854579" cy="1828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425904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52400" y="150743"/>
            <a:ext cx="11003280" cy="8612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2400" y="1295399"/>
            <a:ext cx="5882639" cy="487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295400"/>
            <a:ext cx="5856446" cy="487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105937-90B1-462A-AED5-8A20315C1D3D}" type="datetimeFigureOut">
              <a:rPr lang="en-US" smtClean="0"/>
              <a:pPr/>
              <a:t>12/1/2016</a:t>
            </a:fld>
            <a:endParaRPr lang="en-US"/>
          </a:p>
        </p:txBody>
      </p:sp>
      <p:sp>
        <p:nvSpPr>
          <p:cNvPr id="6" name="Footer Placeholder 5"/>
          <p:cNvSpPr>
            <a:spLocks noGrp="1"/>
          </p:cNvSpPr>
          <p:nvPr>
            <p:ph type="ftr" sz="quarter" idx="11"/>
          </p:nvPr>
        </p:nvSpPr>
        <p:spPr/>
        <p:txBody>
          <a:bodyPr/>
          <a:lstStyle/>
          <a:p>
            <a:r>
              <a:rPr lang="en-US" dirty="0">
                <a:solidFill>
                  <a:srgbClr val="242852">
                    <a:lumMod val="75000"/>
                  </a:srgbClr>
                </a:solidFill>
              </a:rPr>
              <a:t>Passion for pattern</a:t>
            </a:r>
          </a:p>
        </p:txBody>
      </p:sp>
      <p:sp>
        <p:nvSpPr>
          <p:cNvPr id="7" name="Slide Number Placeholder 6"/>
          <p:cNvSpPr>
            <a:spLocks noGrp="1"/>
          </p:cNvSpPr>
          <p:nvPr>
            <p:ph type="sldNum" sz="quarter" idx="12"/>
          </p:nvPr>
        </p:nvSpPr>
        <p:spPr/>
        <p:txBody>
          <a:bodyPr/>
          <a:lstStyle/>
          <a:p>
            <a:fld id="{FA088B27-51EA-43CF-84BE-213EAFDFD34D}"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313911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28599" y="150742"/>
            <a:ext cx="10927081" cy="86124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8599" y="1143000"/>
            <a:ext cx="5806441" cy="703052"/>
          </a:xfrm>
        </p:spPr>
        <p:txBody>
          <a:bodyPr lIns="91440" rIns="91440" anchor="ctr">
            <a:normAutofit/>
          </a:bodyPr>
          <a:lstStyle>
            <a:lvl1pPr marL="0" indent="0">
              <a:buNone/>
              <a:defRPr sz="2000" b="0" cap="all" baseline="0">
                <a:solidFill>
                  <a:schemeClr val="tx2"/>
                </a:solidFill>
              </a:defRPr>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231990" y="1974464"/>
            <a:ext cx="5803050" cy="4197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143096"/>
            <a:ext cx="5810726" cy="702956"/>
          </a:xfrm>
        </p:spPr>
        <p:txBody>
          <a:bodyPr lIns="91440" rIns="91440" anchor="ctr">
            <a:normAutofit/>
          </a:bodyPr>
          <a:lstStyle>
            <a:lvl1pPr marL="0" indent="0">
              <a:buNone/>
              <a:defRPr sz="2000" b="0" cap="all" baseline="0">
                <a:solidFill>
                  <a:schemeClr val="tx2"/>
                </a:solidFill>
              </a:defRPr>
            </a:lvl1pPr>
            <a:lvl2pPr marL="457211" indent="0">
              <a:buNone/>
              <a:defRPr sz="2000" b="1"/>
            </a:lvl2pPr>
            <a:lvl3pPr marL="914423" indent="0">
              <a:buNone/>
              <a:defRPr sz="1801"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974464"/>
            <a:ext cx="5810726" cy="4197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105937-90B1-462A-AED5-8A20315C1D3D}" type="datetimeFigureOut">
              <a:rPr lang="en-US" smtClean="0"/>
              <a:pPr/>
              <a:t>12/1/2016</a:t>
            </a:fld>
            <a:endParaRPr lang="en-US"/>
          </a:p>
        </p:txBody>
      </p:sp>
      <p:sp>
        <p:nvSpPr>
          <p:cNvPr id="8" name="Footer Placeholder 7"/>
          <p:cNvSpPr>
            <a:spLocks noGrp="1"/>
          </p:cNvSpPr>
          <p:nvPr>
            <p:ph type="ftr" sz="quarter" idx="11"/>
          </p:nvPr>
        </p:nvSpPr>
        <p:spPr/>
        <p:txBody>
          <a:bodyPr/>
          <a:lstStyle/>
          <a:p>
            <a:r>
              <a:rPr lang="en-US" dirty="0">
                <a:solidFill>
                  <a:srgbClr val="242852">
                    <a:lumMod val="75000"/>
                  </a:srgbClr>
                </a:solidFill>
              </a:rPr>
              <a:t>Passion for pattern</a:t>
            </a:r>
          </a:p>
        </p:txBody>
      </p:sp>
      <p:sp>
        <p:nvSpPr>
          <p:cNvPr id="9" name="Slide Number Placeholder 8"/>
          <p:cNvSpPr>
            <a:spLocks noGrp="1"/>
          </p:cNvSpPr>
          <p:nvPr>
            <p:ph type="sldNum" sz="quarter" idx="12"/>
          </p:nvPr>
        </p:nvSpPr>
        <p:spPr/>
        <p:txBody>
          <a:bodyPr/>
          <a:lstStyle/>
          <a:p>
            <a:fld id="{FA088B27-51EA-43CF-84BE-213EAFDFD34D}" type="slidenum">
              <a:rPr lang="en-US" smtClean="0"/>
              <a:pPr/>
              <a:t>‹#›</a:t>
            </a:fld>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222301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105937-90B1-462A-AED5-8A20315C1D3D}" type="datetimeFigureOut">
              <a:rPr lang="en-US" smtClean="0"/>
              <a:pPr/>
              <a:t>12/1/2016</a:t>
            </a:fld>
            <a:endParaRPr lang="en-US"/>
          </a:p>
        </p:txBody>
      </p:sp>
      <p:sp>
        <p:nvSpPr>
          <p:cNvPr id="4" name="Footer Placeholder 3"/>
          <p:cNvSpPr>
            <a:spLocks noGrp="1"/>
          </p:cNvSpPr>
          <p:nvPr>
            <p:ph type="ftr" sz="quarter" idx="11"/>
          </p:nvPr>
        </p:nvSpPr>
        <p:spPr/>
        <p:txBody>
          <a:bodyPr/>
          <a:lstStyle/>
          <a:p>
            <a:r>
              <a:rPr lang="en-US" dirty="0">
                <a:solidFill>
                  <a:srgbClr val="242852">
                    <a:lumMod val="75000"/>
                  </a:srgbClr>
                </a:solidFill>
              </a:rPr>
              <a:t>Passion for pattern</a:t>
            </a:r>
          </a:p>
        </p:txBody>
      </p:sp>
      <p:sp>
        <p:nvSpPr>
          <p:cNvPr id="5" name="Slide Number Placeholder 4"/>
          <p:cNvSpPr>
            <a:spLocks noGrp="1"/>
          </p:cNvSpPr>
          <p:nvPr>
            <p:ph type="sldNum" sz="quarter" idx="12"/>
          </p:nvPr>
        </p:nvSpPr>
        <p:spPr/>
        <p:txBody>
          <a:bodyPr/>
          <a:lstStyle/>
          <a:p>
            <a:fld id="{FA088B27-51EA-43CF-84BE-213EAFDFD34D}" type="slidenum">
              <a:rPr lang="en-US" smtClean="0"/>
              <a:pPr/>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56179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1105937-90B1-462A-AED5-8A20315C1D3D}" type="datetimeFigureOut">
              <a:rPr lang="en-US" smtClean="0"/>
              <a:pPr/>
              <a:t>12/1/2016</a:t>
            </a:fld>
            <a:endParaRPr lang="en-US"/>
          </a:p>
        </p:txBody>
      </p:sp>
      <p:sp>
        <p:nvSpPr>
          <p:cNvPr id="8" name="Footer Placeholder 7"/>
          <p:cNvSpPr>
            <a:spLocks noGrp="1"/>
          </p:cNvSpPr>
          <p:nvPr>
            <p:ph type="ftr" sz="quarter" idx="11"/>
          </p:nvPr>
        </p:nvSpPr>
        <p:spPr/>
        <p:txBody>
          <a:bodyPr/>
          <a:lstStyle>
            <a:lvl1pPr>
              <a:defRPr>
                <a:solidFill>
                  <a:schemeClr val="tx2">
                    <a:lumMod val="75000"/>
                  </a:schemeClr>
                </a:solidFill>
              </a:defRPr>
            </a:lvl1pPr>
          </a:lstStyle>
          <a:p>
            <a:r>
              <a:rPr lang="en-US" dirty="0">
                <a:solidFill>
                  <a:srgbClr val="242852">
                    <a:lumMod val="75000"/>
                  </a:srgbClr>
                </a:solidFill>
              </a:rPr>
              <a:t>Passion for pattern</a:t>
            </a:r>
          </a:p>
        </p:txBody>
      </p:sp>
      <p:sp>
        <p:nvSpPr>
          <p:cNvPr id="9" name="Slide Number Placeholder 8"/>
          <p:cNvSpPr>
            <a:spLocks noGrp="1"/>
          </p:cNvSpPr>
          <p:nvPr>
            <p:ph type="sldNum" sz="quarter" idx="12"/>
          </p:nvPr>
        </p:nvSpPr>
        <p:spPr/>
        <p:txBody>
          <a:bodyPr/>
          <a:lstStyle/>
          <a:p>
            <a:fld id="{FA088B27-51EA-43CF-84BE-213EAFDFD34D}" type="slidenum">
              <a:rPr lang="en-US" smtClean="0"/>
              <a:pPr/>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2229074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1"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926080"/>
            <a:ext cx="3200400" cy="3379124"/>
          </a:xfrm>
        </p:spPr>
        <p:txBody>
          <a:bodyPr lIns="91440" rIns="91440">
            <a:normAutofit/>
          </a:bodyPr>
          <a:lstStyle>
            <a:lvl1pPr marL="0" indent="0">
              <a:buNone/>
              <a:defRPr sz="1500">
                <a:solidFill>
                  <a:srgbClr val="FFFFFF"/>
                </a:solidFill>
              </a:defRPr>
            </a:lvl1pPr>
            <a:lvl2pPr marL="457211" indent="0">
              <a:buNone/>
              <a:defRPr sz="1200"/>
            </a:lvl2pPr>
            <a:lvl3pPr marL="914423" indent="0">
              <a:buNone/>
              <a:defRPr sz="1001"/>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7"/>
            <a:ext cx="2618510" cy="365125"/>
          </a:xfrm>
        </p:spPr>
        <p:txBody>
          <a:bodyPr/>
          <a:lstStyle>
            <a:lvl1pPr algn="l">
              <a:defRPr/>
            </a:lvl1pPr>
          </a:lstStyle>
          <a:p>
            <a:fld id="{71105937-90B1-462A-AED5-8A20315C1D3D}" type="datetimeFigureOut">
              <a:rPr lang="en-US" smtClean="0"/>
              <a:pPr/>
              <a:t>12/1/2016</a:t>
            </a:fld>
            <a:endParaRPr lang="en-US"/>
          </a:p>
        </p:txBody>
      </p:sp>
      <p:sp>
        <p:nvSpPr>
          <p:cNvPr id="6" name="Footer Placeholder 5"/>
          <p:cNvSpPr>
            <a:spLocks noGrp="1"/>
          </p:cNvSpPr>
          <p:nvPr>
            <p:ph type="ftr" sz="quarter" idx="11"/>
          </p:nvPr>
        </p:nvSpPr>
        <p:spPr>
          <a:xfrm>
            <a:off x="4800600" y="6459787"/>
            <a:ext cx="4648201" cy="365125"/>
          </a:xfrm>
        </p:spPr>
        <p:txBody>
          <a:bodyPr/>
          <a:lstStyle>
            <a:lvl1pPr algn="l">
              <a:defRPr>
                <a:solidFill>
                  <a:schemeClr val="tx2"/>
                </a:solidFill>
              </a:defRPr>
            </a:lvl1pPr>
          </a:lstStyle>
          <a:p>
            <a:endParaRPr lang="en-US">
              <a:solidFill>
                <a:srgbClr val="2428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088B27-51EA-43CF-84BE-213EAFDFD34D}" type="slidenum">
              <a:rPr lang="en-US" smtClean="0">
                <a:solidFill>
                  <a:srgbClr val="242852"/>
                </a:solidFill>
              </a:rPr>
              <a:pPr/>
              <a:t>‹#›</a:t>
            </a:fld>
            <a:endParaRPr lang="en-US">
              <a:solidFill>
                <a:srgbClr val="242852"/>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111281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1"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11" indent="0">
              <a:buNone/>
              <a:defRPr sz="2800"/>
            </a:lvl2pPr>
            <a:lvl3pPr marL="914423" indent="0">
              <a:buNone/>
              <a:defRPr sz="2400"/>
            </a:lvl3pPr>
            <a:lvl4pPr marL="1371634" indent="0">
              <a:buNone/>
              <a:defRPr sz="2000"/>
            </a:lvl4pPr>
            <a:lvl5pPr marL="1828846" indent="0">
              <a:buNone/>
              <a:defRPr sz="2000"/>
            </a:lvl5pPr>
            <a:lvl6pPr marL="2286057" indent="0">
              <a:buNone/>
              <a:defRPr sz="2000"/>
            </a:lvl6pPr>
            <a:lvl7pPr marL="2743269" indent="0">
              <a:buNone/>
              <a:defRPr sz="2000"/>
            </a:lvl7pPr>
            <a:lvl8pPr marL="3200480" indent="0">
              <a:buNone/>
              <a:defRPr sz="2000"/>
            </a:lvl8pPr>
            <a:lvl9pPr marL="3657691"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1" y="5907023"/>
            <a:ext cx="10113264" cy="594360"/>
          </a:xfrm>
        </p:spPr>
        <p:txBody>
          <a:bodyPr lIns="91440" tIns="0" rIns="91440" bIns="0">
            <a:normAutofit/>
          </a:bodyPr>
          <a:lstStyle>
            <a:lvl1pPr marL="0" indent="0">
              <a:spcBef>
                <a:spcPts val="0"/>
              </a:spcBef>
              <a:spcAft>
                <a:spcPts val="601"/>
              </a:spcAft>
              <a:buNone/>
              <a:defRPr sz="1500">
                <a:solidFill>
                  <a:srgbClr val="FFFFFF"/>
                </a:solidFill>
              </a:defRPr>
            </a:lvl1pPr>
            <a:lvl2pPr marL="457211" indent="0">
              <a:buNone/>
              <a:defRPr sz="1200"/>
            </a:lvl2pPr>
            <a:lvl3pPr marL="914423" indent="0">
              <a:buNone/>
              <a:defRPr sz="1001"/>
            </a:lvl3pPr>
            <a:lvl4pPr marL="1371634" indent="0">
              <a:buNone/>
              <a:defRPr sz="900"/>
            </a:lvl4pPr>
            <a:lvl5pPr marL="1828846" indent="0">
              <a:buNone/>
              <a:defRPr sz="900"/>
            </a:lvl5pPr>
            <a:lvl6pPr marL="2286057" indent="0">
              <a:buNone/>
              <a:defRPr sz="900"/>
            </a:lvl6pPr>
            <a:lvl7pPr marL="2743269" indent="0">
              <a:buNone/>
              <a:defRPr sz="900"/>
            </a:lvl7pPr>
            <a:lvl8pPr marL="3200480" indent="0">
              <a:buNone/>
              <a:defRPr sz="900"/>
            </a:lvl8pPr>
            <a:lvl9pPr marL="365769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105937-90B1-462A-AED5-8A20315C1D3D}" type="datetimeFigureOut">
              <a:rPr lang="en-US" smtClean="0"/>
              <a:pPr/>
              <a:t>12/1/2016</a:t>
            </a:fld>
            <a:endParaRPr lang="en-US"/>
          </a:p>
        </p:txBody>
      </p:sp>
      <p:sp>
        <p:nvSpPr>
          <p:cNvPr id="6" name="Footer Placeholder 5"/>
          <p:cNvSpPr>
            <a:spLocks noGrp="1"/>
          </p:cNvSpPr>
          <p:nvPr>
            <p:ph type="ftr" sz="quarter" idx="11"/>
          </p:nvPr>
        </p:nvSpPr>
        <p:spPr/>
        <p:txBody>
          <a:bodyPr/>
          <a:lstStyle/>
          <a:p>
            <a:endParaRPr lang="en-US">
              <a:solidFill>
                <a:srgbClr val="242852">
                  <a:lumMod val="75000"/>
                </a:srgbClr>
              </a:solidFill>
            </a:endParaRPr>
          </a:p>
        </p:txBody>
      </p:sp>
      <p:sp>
        <p:nvSpPr>
          <p:cNvPr id="7" name="Slide Number Placeholder 6"/>
          <p:cNvSpPr>
            <a:spLocks noGrp="1"/>
          </p:cNvSpPr>
          <p:nvPr>
            <p:ph type="sldNum" sz="quarter" idx="12"/>
          </p:nvPr>
        </p:nvSpPr>
        <p:spPr/>
        <p:txBody>
          <a:bodyPr/>
          <a:lstStyle/>
          <a:p>
            <a:fld id="{FA088B27-51EA-43CF-84BE-213EAFDFD34D}" type="slidenum">
              <a:rPr lang="en-US" smtClean="0"/>
              <a:pPr/>
              <a:t>‹#›</a:t>
            </a:fld>
            <a:endParaRPr lang="en-US"/>
          </a:p>
        </p:txBody>
      </p:sp>
    </p:spTree>
    <p:extLst>
      <p:ext uri="{BB962C8B-B14F-4D97-AF65-F5344CB8AC3E}">
        <p14:creationId xmlns:p14="http://schemas.microsoft.com/office/powerpoint/2010/main" val="280151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88486"/>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8600" y="150743"/>
            <a:ext cx="10927080" cy="8612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28599" y="1274018"/>
            <a:ext cx="11836401" cy="459338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599" y="6446511"/>
            <a:ext cx="2472271" cy="365125"/>
          </a:xfrm>
          <a:prstGeom prst="rect">
            <a:avLst/>
          </a:prstGeom>
        </p:spPr>
        <p:txBody>
          <a:bodyPr vert="horz" lIns="91440" tIns="45720" rIns="91440" bIns="45720" rtlCol="0" anchor="ctr"/>
          <a:lstStyle>
            <a:lvl1pPr algn="l">
              <a:defRPr sz="900">
                <a:solidFill>
                  <a:srgbClr val="FFFFFF"/>
                </a:solidFill>
              </a:defRPr>
            </a:lvl1pPr>
          </a:lstStyle>
          <a:p>
            <a:pPr defTabSz="914423"/>
            <a:fld id="{71105937-90B1-462A-AED5-8A20315C1D3D}" type="datetimeFigureOut">
              <a:rPr lang="en-US" smtClean="0"/>
              <a:pPr defTabSz="914423"/>
              <a:t>12/1/2016</a:t>
            </a:fld>
            <a:endParaRPr lang="en-US" dirty="0"/>
          </a:p>
        </p:txBody>
      </p:sp>
      <p:sp>
        <p:nvSpPr>
          <p:cNvPr id="5" name="Footer Placeholder 4"/>
          <p:cNvSpPr>
            <a:spLocks noGrp="1"/>
          </p:cNvSpPr>
          <p:nvPr>
            <p:ph type="ftr" sz="quarter" idx="3"/>
          </p:nvPr>
        </p:nvSpPr>
        <p:spPr>
          <a:xfrm>
            <a:off x="2733107" y="6459530"/>
            <a:ext cx="7983513" cy="365125"/>
          </a:xfrm>
          <a:prstGeom prst="rect">
            <a:avLst/>
          </a:prstGeom>
        </p:spPr>
        <p:txBody>
          <a:bodyPr vert="horz" lIns="91440" tIns="45720" rIns="91440" bIns="45720" rtlCol="0" anchor="ctr"/>
          <a:lstStyle>
            <a:lvl1pPr algn="ctr">
              <a:defRPr sz="900" cap="all" baseline="0">
                <a:solidFill>
                  <a:schemeClr val="bg1"/>
                </a:solidFill>
                <a:latin typeface="DejaVu Serif" panose="02060603050605020204" pitchFamily="18" charset="0"/>
                <a:ea typeface="DejaVu Serif" panose="02060603050605020204" pitchFamily="18" charset="0"/>
              </a:defRPr>
            </a:lvl1pPr>
          </a:lstStyle>
          <a:p>
            <a:pPr defTabSz="914423"/>
            <a:r>
              <a:rPr lang="en-US" dirty="0"/>
              <a:t>© 2016  </a:t>
            </a:r>
            <a:r>
              <a:rPr lang="en-US" dirty="0" err="1"/>
              <a:t>Defour</a:t>
            </a:r>
            <a:r>
              <a:rPr lang="en-US" dirty="0"/>
              <a:t> Analytics 			 Passion for pattern</a:t>
            </a:r>
          </a:p>
        </p:txBody>
      </p:sp>
      <p:sp>
        <p:nvSpPr>
          <p:cNvPr id="6" name="Slide Number Placeholder 5"/>
          <p:cNvSpPr>
            <a:spLocks noGrp="1"/>
          </p:cNvSpPr>
          <p:nvPr>
            <p:ph type="sldNum" sz="quarter" idx="4"/>
          </p:nvPr>
        </p:nvSpPr>
        <p:spPr>
          <a:xfrm>
            <a:off x="10716621" y="6434524"/>
            <a:ext cx="1312025" cy="365125"/>
          </a:xfrm>
          <a:prstGeom prst="rect">
            <a:avLst/>
          </a:prstGeom>
        </p:spPr>
        <p:txBody>
          <a:bodyPr vert="horz" lIns="91440" tIns="45720" rIns="91440" bIns="45720" rtlCol="0" anchor="ctr"/>
          <a:lstStyle>
            <a:lvl1pPr algn="r">
              <a:defRPr sz="1050">
                <a:solidFill>
                  <a:srgbClr val="FFFFFF"/>
                </a:solidFill>
              </a:defRPr>
            </a:lvl1pPr>
          </a:lstStyle>
          <a:p>
            <a:pPr defTabSz="914423"/>
            <a:fld id="{FA088B27-51EA-43CF-84BE-213EAFDFD34D}" type="slidenum">
              <a:rPr lang="en-US" smtClean="0"/>
              <a:pPr defTabSz="914423"/>
              <a:t>‹#›</a:t>
            </a:fld>
            <a:endParaRPr lang="en-US"/>
          </a:p>
        </p:txBody>
      </p:sp>
      <p:cxnSp>
        <p:nvCxnSpPr>
          <p:cNvPr id="10" name="Straight Connector 9"/>
          <p:cNvCxnSpPr/>
          <p:nvPr/>
        </p:nvCxnSpPr>
        <p:spPr>
          <a:xfrm>
            <a:off x="228600" y="1143000"/>
            <a:ext cx="1098388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337545" y="150742"/>
            <a:ext cx="727456" cy="861241"/>
          </a:xfrm>
          <a:prstGeom prst="rect">
            <a:avLst/>
          </a:prstGeom>
        </p:spPr>
      </p:pic>
    </p:spTree>
    <p:extLst>
      <p:ext uri="{BB962C8B-B14F-4D97-AF65-F5344CB8AC3E}">
        <p14:creationId xmlns:p14="http://schemas.microsoft.com/office/powerpoint/2010/main" val="23602290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23"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2" indent="-91442" algn="l" defTabSz="914423" rtl="0" eaLnBrk="1" latinLnBrk="0" hangingPunct="1">
        <a:lnSpc>
          <a:spcPct val="90000"/>
        </a:lnSpc>
        <a:spcBef>
          <a:spcPts val="1200"/>
        </a:spcBef>
        <a:spcAft>
          <a:spcPts val="201"/>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58" indent="-182885" algn="l" defTabSz="914423" rtl="0" eaLnBrk="1" latinLnBrk="0" hangingPunct="1">
        <a:lnSpc>
          <a:spcPct val="90000"/>
        </a:lnSpc>
        <a:spcBef>
          <a:spcPts val="201"/>
        </a:spcBef>
        <a:spcAft>
          <a:spcPts val="400"/>
        </a:spcAft>
        <a:buClr>
          <a:schemeClr val="accent1"/>
        </a:buClr>
        <a:buFont typeface="Calibri" pitchFamily="34" charset="0"/>
        <a:buChar char="◦"/>
        <a:defRPr sz="1801" kern="1200">
          <a:solidFill>
            <a:schemeClr val="tx1">
              <a:lumMod val="75000"/>
              <a:lumOff val="25000"/>
            </a:schemeClr>
          </a:solidFill>
          <a:latin typeface="+mn-lt"/>
          <a:ea typeface="+mn-ea"/>
          <a:cs typeface="+mn-cs"/>
        </a:defRPr>
      </a:lvl2pPr>
      <a:lvl3pPr marL="566942"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3pPr>
      <a:lvl4pPr marL="749827"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4pPr>
      <a:lvl5pPr marL="932711"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5pPr>
      <a:lvl6pPr marL="110002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6pPr>
      <a:lvl7pPr marL="130003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7pPr>
      <a:lvl8pPr marL="150003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8pPr>
      <a:lvl9pPr marL="170004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9pPr>
    </p:bodyStyle>
    <p:otherStyle>
      <a:defPPr>
        <a:defRPr lang="en-US"/>
      </a:defPPr>
      <a:lvl1pPr marL="0" algn="l" defTabSz="914423" rtl="0" eaLnBrk="1" latinLnBrk="0" hangingPunct="1">
        <a:defRPr sz="1801" kern="1200">
          <a:solidFill>
            <a:schemeClr val="tx1"/>
          </a:solidFill>
          <a:latin typeface="+mn-lt"/>
          <a:ea typeface="+mn-ea"/>
          <a:cs typeface="+mn-cs"/>
        </a:defRPr>
      </a:lvl1pPr>
      <a:lvl2pPr marL="457211" algn="l" defTabSz="914423" rtl="0" eaLnBrk="1" latinLnBrk="0" hangingPunct="1">
        <a:defRPr sz="1801" kern="1200">
          <a:solidFill>
            <a:schemeClr val="tx1"/>
          </a:solidFill>
          <a:latin typeface="+mn-lt"/>
          <a:ea typeface="+mn-ea"/>
          <a:cs typeface="+mn-cs"/>
        </a:defRPr>
      </a:lvl2pPr>
      <a:lvl3pPr marL="914423" algn="l" defTabSz="914423" rtl="0" eaLnBrk="1" latinLnBrk="0" hangingPunct="1">
        <a:defRPr sz="1801" kern="1200">
          <a:solidFill>
            <a:schemeClr val="tx1"/>
          </a:solidFill>
          <a:latin typeface="+mn-lt"/>
          <a:ea typeface="+mn-ea"/>
          <a:cs typeface="+mn-cs"/>
        </a:defRPr>
      </a:lvl3pPr>
      <a:lvl4pPr marL="1371634" algn="l" defTabSz="914423" rtl="0" eaLnBrk="1" latinLnBrk="0" hangingPunct="1">
        <a:defRPr sz="1801" kern="1200">
          <a:solidFill>
            <a:schemeClr val="tx1"/>
          </a:solidFill>
          <a:latin typeface="+mn-lt"/>
          <a:ea typeface="+mn-ea"/>
          <a:cs typeface="+mn-cs"/>
        </a:defRPr>
      </a:lvl4pPr>
      <a:lvl5pPr marL="1828846" algn="l" defTabSz="914423" rtl="0" eaLnBrk="1" latinLnBrk="0" hangingPunct="1">
        <a:defRPr sz="1801" kern="1200">
          <a:solidFill>
            <a:schemeClr val="tx1"/>
          </a:solidFill>
          <a:latin typeface="+mn-lt"/>
          <a:ea typeface="+mn-ea"/>
          <a:cs typeface="+mn-cs"/>
        </a:defRPr>
      </a:lvl5pPr>
      <a:lvl6pPr marL="2286057" algn="l" defTabSz="914423" rtl="0" eaLnBrk="1" latinLnBrk="0" hangingPunct="1">
        <a:defRPr sz="1801" kern="1200">
          <a:solidFill>
            <a:schemeClr val="tx1"/>
          </a:solidFill>
          <a:latin typeface="+mn-lt"/>
          <a:ea typeface="+mn-ea"/>
          <a:cs typeface="+mn-cs"/>
        </a:defRPr>
      </a:lvl6pPr>
      <a:lvl7pPr marL="2743269" algn="l" defTabSz="914423" rtl="0" eaLnBrk="1" latinLnBrk="0" hangingPunct="1">
        <a:defRPr sz="1801" kern="1200">
          <a:solidFill>
            <a:schemeClr val="tx1"/>
          </a:solidFill>
          <a:latin typeface="+mn-lt"/>
          <a:ea typeface="+mn-ea"/>
          <a:cs typeface="+mn-cs"/>
        </a:defRPr>
      </a:lvl7pPr>
      <a:lvl8pPr marL="3200480" algn="l" defTabSz="914423" rtl="0" eaLnBrk="1" latinLnBrk="0" hangingPunct="1">
        <a:defRPr sz="1801" kern="1200">
          <a:solidFill>
            <a:schemeClr val="tx1"/>
          </a:solidFill>
          <a:latin typeface="+mn-lt"/>
          <a:ea typeface="+mn-ea"/>
          <a:cs typeface="+mn-cs"/>
        </a:defRPr>
      </a:lvl8pPr>
      <a:lvl9pPr marL="3657691" algn="l" defTabSz="91442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9.wmf"/><Relationship Id="rId4" Type="http://schemas.openxmlformats.org/officeDocument/2006/relationships/image" Target="../media/image38.wmf"/></Relationships>
</file>

<file path=ppt/slides/_rels/slide3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rotWithShape="1">
          <a:blip r:embed="rId2" cstate="print"/>
          <a:srcRect l="4898" t="6467" r="4786" b="8003"/>
          <a:stretch/>
        </p:blipFill>
        <p:spPr>
          <a:xfrm>
            <a:off x="1" y="-117988"/>
            <a:ext cx="11201400" cy="6975987"/>
          </a:xfrm>
          <a:prstGeom prst="rect">
            <a:avLst/>
          </a:prstGeom>
        </p:spPr>
      </p:pic>
      <p:sp>
        <p:nvSpPr>
          <p:cNvPr id="4" name="TextBox 2"/>
          <p:cNvSpPr txBox="1"/>
          <p:nvPr/>
        </p:nvSpPr>
        <p:spPr>
          <a:xfrm>
            <a:off x="5916706" y="3148853"/>
            <a:ext cx="4072077" cy="1808187"/>
          </a:xfrm>
          <a:prstGeom prst="rect">
            <a:avLst/>
          </a:prstGeom>
          <a:noFill/>
        </p:spPr>
        <p:txBody>
          <a:bodyPr vert="horz" wrap="none" lIns="0" tIns="0" rIns="0" bIns="0" rtlCol="0">
            <a:spAutoFit/>
          </a:bodyPr>
          <a:lstStyle/>
          <a:p>
            <a:pPr indent="1011272">
              <a:lnSpc>
                <a:spcPts val="4677"/>
              </a:lnSpc>
            </a:pPr>
            <a:r>
              <a:rPr lang="en-CA" sz="3886">
                <a:solidFill>
                  <a:srgbClr val="FFC000"/>
                </a:solidFill>
                <a:latin typeface="Calibri"/>
                <a:cs typeface="Calibri"/>
              </a:rPr>
              <a:t>Introduction to</a:t>
            </a:r>
            <a:br>
              <a:rPr lang="en-CA" sz="3886">
                <a:solidFill>
                  <a:srgbClr val="000000"/>
                </a:solidFill>
                <a:latin typeface="Times New Roman"/>
              </a:rPr>
            </a:br>
            <a:r>
              <a:rPr lang="en-CA" sz="3886">
                <a:solidFill>
                  <a:srgbClr val="FFC000"/>
                </a:solidFill>
                <a:latin typeface="Calibri"/>
                <a:cs typeface="Calibri"/>
              </a:rPr>
              <a:t>Oil and Gas Industry</a:t>
            </a:r>
          </a:p>
          <a:p>
            <a:pPr>
              <a:lnSpc>
                <a:spcPts val="4677"/>
              </a:lnSpc>
            </a:pPr>
            <a:endParaRPr lang="en-CA" sz="3886">
              <a:solidFill>
                <a:srgbClr val="000000"/>
              </a:solidFill>
            </a:endParaRPr>
          </a:p>
        </p:txBody>
      </p:sp>
      <p:sp>
        <p:nvSpPr>
          <p:cNvPr id="3" name="TextBox 3"/>
          <p:cNvSpPr txBox="1"/>
          <p:nvPr/>
        </p:nvSpPr>
        <p:spPr>
          <a:xfrm>
            <a:off x="5546912" y="4359089"/>
            <a:ext cx="4454553" cy="718145"/>
          </a:xfrm>
          <a:prstGeom prst="rect">
            <a:avLst/>
          </a:prstGeom>
          <a:noFill/>
        </p:spPr>
        <p:txBody>
          <a:bodyPr vert="horz" wrap="none" lIns="0" tIns="0" rIns="0" bIns="0" rtlCol="0">
            <a:spAutoFit/>
          </a:bodyPr>
          <a:lstStyle/>
          <a:p>
            <a:pPr>
              <a:lnSpc>
                <a:spcPts val="2841"/>
              </a:lnSpc>
            </a:pPr>
            <a:r>
              <a:rPr lang="en-CA" sz="2466">
                <a:solidFill>
                  <a:srgbClr val="00FFFF"/>
                </a:solidFill>
                <a:latin typeface="Calibri"/>
                <a:cs typeface="Calibri"/>
              </a:rPr>
              <a:t>Upstream Midstream Downstream</a:t>
            </a:r>
          </a:p>
          <a:p>
            <a:pPr>
              <a:lnSpc>
                <a:spcPts val="2841"/>
              </a:lnSpc>
            </a:pPr>
            <a:endParaRPr lang="en-CA" sz="2466">
              <a:solidFill>
                <a:srgbClr val="000000"/>
              </a:solidFill>
            </a:endParaRPr>
          </a:p>
        </p:txBody>
      </p:sp>
    </p:spTree>
    <p:extLst>
      <p:ext uri="{BB962C8B-B14F-4D97-AF65-F5344CB8AC3E}">
        <p14:creationId xmlns:p14="http://schemas.microsoft.com/office/powerpoint/2010/main" val="77880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58994"/>
            <a:ext cx="11277599" cy="6916994"/>
          </a:xfrm>
          <a:prstGeom prst="rect">
            <a:avLst/>
          </a:prstGeom>
        </p:spPr>
      </p:pic>
      <p:sp>
        <p:nvSpPr>
          <p:cNvPr id="23" name="TextBox 2"/>
          <p:cNvSpPr txBox="1"/>
          <p:nvPr/>
        </p:nvSpPr>
        <p:spPr>
          <a:xfrm>
            <a:off x="3070412" y="1187823"/>
            <a:ext cx="3449086" cy="820738"/>
          </a:xfrm>
          <a:prstGeom prst="rect">
            <a:avLst/>
          </a:prstGeom>
          <a:noFill/>
        </p:spPr>
        <p:txBody>
          <a:bodyPr vert="horz" wrap="none" lIns="0" tIns="0" rIns="0" bIns="0" rtlCol="0">
            <a:spAutoFit/>
          </a:bodyPr>
          <a:lstStyle/>
          <a:p>
            <a:pPr>
              <a:lnSpc>
                <a:spcPts val="3247"/>
              </a:lnSpc>
            </a:pPr>
            <a:r>
              <a:rPr lang="en-CA" sz="2827" dirty="0">
                <a:solidFill>
                  <a:srgbClr val="FFC000"/>
                </a:solidFill>
                <a:latin typeface="Calibri"/>
                <a:cs typeface="Calibri"/>
              </a:rPr>
              <a:t>Exploration &amp; Appraisal</a:t>
            </a:r>
          </a:p>
          <a:p>
            <a:pPr>
              <a:lnSpc>
                <a:spcPts val="3247"/>
              </a:lnSpc>
            </a:pPr>
            <a:endParaRPr lang="en-CA" sz="2827" dirty="0">
              <a:solidFill>
                <a:srgbClr val="000000"/>
              </a:solidFill>
            </a:endParaRPr>
          </a:p>
        </p:txBody>
      </p:sp>
      <p:sp>
        <p:nvSpPr>
          <p:cNvPr id="3" name="TextBox 3"/>
          <p:cNvSpPr txBox="1"/>
          <p:nvPr/>
        </p:nvSpPr>
        <p:spPr>
          <a:xfrm>
            <a:off x="3384177" y="1725706"/>
            <a:ext cx="1293175" cy="615553"/>
          </a:xfrm>
          <a:prstGeom prst="rect">
            <a:avLst/>
          </a:prstGeom>
          <a:noFill/>
        </p:spPr>
        <p:txBody>
          <a:bodyPr vert="horz" wrap="none" lIns="0" tIns="0" rIns="0" bIns="0" rtlCol="0">
            <a:spAutoFit/>
          </a:bodyPr>
          <a:lstStyle/>
          <a:p>
            <a:pPr>
              <a:lnSpc>
                <a:spcPts val="2382"/>
              </a:lnSpc>
            </a:pPr>
            <a:r>
              <a:rPr lang="en-CA" sz="2127" b="1" dirty="0">
                <a:solidFill>
                  <a:srgbClr val="FFC000"/>
                </a:solidFill>
                <a:latin typeface="Calibri Bold"/>
                <a:cs typeface="Calibri Bold"/>
              </a:rPr>
              <a:t>Exploration</a:t>
            </a:r>
          </a:p>
          <a:p>
            <a:pPr>
              <a:lnSpc>
                <a:spcPts val="2435"/>
              </a:lnSpc>
            </a:pPr>
            <a:endParaRPr lang="en-CA" sz="2118" dirty="0">
              <a:solidFill>
                <a:srgbClr val="000000"/>
              </a:solidFill>
            </a:endParaRPr>
          </a:p>
        </p:txBody>
      </p:sp>
      <p:sp>
        <p:nvSpPr>
          <p:cNvPr id="4" name="TextBox 4"/>
          <p:cNvSpPr txBox="1"/>
          <p:nvPr/>
        </p:nvSpPr>
        <p:spPr>
          <a:xfrm>
            <a:off x="3070412" y="2084294"/>
            <a:ext cx="3031856" cy="730969"/>
          </a:xfrm>
          <a:prstGeom prst="rect">
            <a:avLst/>
          </a:prstGeom>
          <a:noFill/>
        </p:spPr>
        <p:txBody>
          <a:bodyPr vert="horz" wrap="none" lIns="0" tIns="0" rIns="0" bIns="0" rtlCol="0">
            <a:spAutoFit/>
          </a:bodyPr>
          <a:lstStyle/>
          <a:p>
            <a:pPr>
              <a:lnSpc>
                <a:spcPts val="1853"/>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Activities to find oil &amp; gas prospect</a:t>
            </a:r>
            <a:br>
              <a:rPr lang="en-CA" sz="1588">
                <a:solidFill>
                  <a:srgbClr val="000000"/>
                </a:solidFill>
                <a:latin typeface="Times New Roman"/>
              </a:rPr>
            </a:br>
            <a:r>
              <a:rPr lang="en-CA" sz="1588">
                <a:solidFill>
                  <a:srgbClr val="FFFFFF"/>
                </a:solidFill>
                <a:latin typeface="Calibri"/>
                <a:cs typeface="Calibri"/>
              </a:rPr>
              <a:t>	beneath the earth surface by</a:t>
            </a:r>
          </a:p>
          <a:p>
            <a:pPr>
              <a:lnSpc>
                <a:spcPts val="1906"/>
              </a:lnSpc>
            </a:pPr>
            <a:endParaRPr lang="en-CA" sz="1588">
              <a:solidFill>
                <a:srgbClr val="000000"/>
              </a:solidFill>
            </a:endParaRPr>
          </a:p>
        </p:txBody>
      </p:sp>
      <p:sp>
        <p:nvSpPr>
          <p:cNvPr id="5" name="TextBox 5"/>
          <p:cNvSpPr txBox="1"/>
          <p:nvPr/>
        </p:nvSpPr>
        <p:spPr>
          <a:xfrm>
            <a:off x="3372971" y="2577353"/>
            <a:ext cx="2851230" cy="73096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means of  gravity survey, magnetic</a:t>
            </a:r>
            <a:br>
              <a:rPr lang="en-CA" sz="1588">
                <a:solidFill>
                  <a:srgbClr val="000000"/>
                </a:solidFill>
                <a:latin typeface="Times New Roman"/>
              </a:rPr>
            </a:br>
            <a:r>
              <a:rPr lang="en-CA" sz="1588">
                <a:solidFill>
                  <a:srgbClr val="FFFFFF"/>
                </a:solidFill>
                <a:latin typeface="Calibri"/>
                <a:cs typeface="Calibri"/>
              </a:rPr>
              <a:t>survey, and seismic reflection</a:t>
            </a:r>
          </a:p>
          <a:p>
            <a:pPr>
              <a:lnSpc>
                <a:spcPts val="1902"/>
              </a:lnSpc>
            </a:pPr>
            <a:endParaRPr lang="en-CA" sz="1588">
              <a:solidFill>
                <a:srgbClr val="000000"/>
              </a:solidFill>
            </a:endParaRPr>
          </a:p>
        </p:txBody>
      </p:sp>
      <p:sp>
        <p:nvSpPr>
          <p:cNvPr id="6" name="TextBox 6"/>
          <p:cNvSpPr txBox="1"/>
          <p:nvPr/>
        </p:nvSpPr>
        <p:spPr>
          <a:xfrm>
            <a:off x="3372971" y="3070412"/>
            <a:ext cx="579902"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survey.</a:t>
            </a:r>
          </a:p>
          <a:p>
            <a:pPr>
              <a:lnSpc>
                <a:spcPts val="1827"/>
              </a:lnSpc>
            </a:pPr>
            <a:endParaRPr lang="en-CA" sz="1588">
              <a:solidFill>
                <a:srgbClr val="000000"/>
              </a:solidFill>
            </a:endParaRPr>
          </a:p>
        </p:txBody>
      </p:sp>
      <p:sp>
        <p:nvSpPr>
          <p:cNvPr id="7" name="TextBox 7"/>
          <p:cNvSpPr txBox="1"/>
          <p:nvPr/>
        </p:nvSpPr>
        <p:spPr>
          <a:xfrm>
            <a:off x="3070412" y="3350559"/>
            <a:ext cx="3213252" cy="730969"/>
          </a:xfrm>
          <a:prstGeom prst="rect">
            <a:avLst/>
          </a:prstGeom>
          <a:noFill/>
        </p:spPr>
        <p:txBody>
          <a:bodyPr vert="horz" wrap="none" lIns="0" tIns="0" rIns="0" bIns="0" rtlCol="0">
            <a:spAutoFit/>
          </a:bodyPr>
          <a:lstStyle/>
          <a:p>
            <a:pPr>
              <a:lnSpc>
                <a:spcPts val="1853"/>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Once prospect is likely to be found,</a:t>
            </a:r>
            <a:br>
              <a:rPr lang="en-CA" sz="1588">
                <a:solidFill>
                  <a:srgbClr val="000000"/>
                </a:solidFill>
                <a:latin typeface="Times New Roman"/>
              </a:rPr>
            </a:br>
            <a:r>
              <a:rPr lang="en-CA" sz="1588">
                <a:solidFill>
                  <a:srgbClr val="FFFFFF"/>
                </a:solidFill>
                <a:latin typeface="Calibri"/>
                <a:cs typeface="Calibri"/>
              </a:rPr>
              <a:t>	exploration (wildcat) drilling will be</a:t>
            </a:r>
          </a:p>
          <a:p>
            <a:pPr>
              <a:lnSpc>
                <a:spcPts val="1906"/>
              </a:lnSpc>
            </a:pPr>
            <a:endParaRPr lang="en-CA" sz="1588">
              <a:solidFill>
                <a:srgbClr val="000000"/>
              </a:solidFill>
            </a:endParaRPr>
          </a:p>
        </p:txBody>
      </p:sp>
      <p:sp>
        <p:nvSpPr>
          <p:cNvPr id="8" name="TextBox 8"/>
          <p:cNvSpPr txBox="1"/>
          <p:nvPr/>
        </p:nvSpPr>
        <p:spPr>
          <a:xfrm>
            <a:off x="3372970" y="3832412"/>
            <a:ext cx="2428870" cy="73096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conducted to determine the</a:t>
            </a:r>
            <a:br>
              <a:rPr lang="en-CA" sz="1588">
                <a:solidFill>
                  <a:srgbClr val="000000"/>
                </a:solidFill>
                <a:latin typeface="Times New Roman"/>
              </a:rPr>
            </a:br>
            <a:r>
              <a:rPr lang="en-CA" sz="1588">
                <a:solidFill>
                  <a:srgbClr val="FFFFFF"/>
                </a:solidFill>
                <a:latin typeface="Calibri"/>
                <a:cs typeface="Calibri"/>
              </a:rPr>
              <a:t>presence of oil &amp; gas reserve.</a:t>
            </a:r>
          </a:p>
          <a:p>
            <a:pPr>
              <a:lnSpc>
                <a:spcPts val="1906"/>
              </a:lnSpc>
            </a:pPr>
            <a:endParaRPr lang="en-CA" sz="1588">
              <a:solidFill>
                <a:srgbClr val="000000"/>
              </a:solidFill>
            </a:endParaRPr>
          </a:p>
        </p:txBody>
      </p:sp>
      <p:sp>
        <p:nvSpPr>
          <p:cNvPr id="9" name="TextBox 9"/>
          <p:cNvSpPr txBox="1"/>
          <p:nvPr/>
        </p:nvSpPr>
        <p:spPr>
          <a:xfrm>
            <a:off x="3070412" y="4370294"/>
            <a:ext cx="2982611"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a:t>
            </a:r>
            <a:r>
              <a:rPr lang="en-CA" sz="1588">
                <a:solidFill>
                  <a:srgbClr val="FFFFFF"/>
                </a:solidFill>
                <a:latin typeface="Calibri"/>
                <a:cs typeface="Calibri"/>
              </a:rPr>
              <a:t>  Most wildcat drilling fail to find oil</a:t>
            </a:r>
          </a:p>
          <a:p>
            <a:pPr>
              <a:lnSpc>
                <a:spcPts val="1827"/>
              </a:lnSpc>
            </a:pPr>
            <a:endParaRPr lang="en-CA" sz="1588">
              <a:solidFill>
                <a:srgbClr val="000000"/>
              </a:solidFill>
            </a:endParaRPr>
          </a:p>
        </p:txBody>
      </p:sp>
      <p:sp>
        <p:nvSpPr>
          <p:cNvPr id="10" name="TextBox 10"/>
          <p:cNvSpPr txBox="1"/>
          <p:nvPr/>
        </p:nvSpPr>
        <p:spPr>
          <a:xfrm>
            <a:off x="3372971" y="4605618"/>
            <a:ext cx="2527102" cy="974626"/>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&amp; gas (dry hole), only few (less</a:t>
            </a:r>
            <a:br>
              <a:rPr lang="en-CA" sz="1588">
                <a:solidFill>
                  <a:srgbClr val="000000"/>
                </a:solidFill>
                <a:latin typeface="Times New Roman"/>
              </a:rPr>
            </a:br>
            <a:r>
              <a:rPr lang="en-CA" sz="1588">
                <a:solidFill>
                  <a:srgbClr val="FFFFFF"/>
                </a:solidFill>
                <a:latin typeface="Calibri"/>
                <a:cs typeface="Calibri"/>
              </a:rPr>
              <a:t>than 25%) hits oil &amp; gas layer</a:t>
            </a:r>
            <a:br>
              <a:rPr lang="en-CA" sz="1588">
                <a:solidFill>
                  <a:srgbClr val="000000"/>
                </a:solidFill>
                <a:latin typeface="Times New Roman"/>
              </a:rPr>
            </a:br>
            <a:r>
              <a:rPr lang="en-CA" sz="1588">
                <a:solidFill>
                  <a:srgbClr val="FFFFFF"/>
                </a:solidFill>
                <a:latin typeface="Calibri"/>
                <a:cs typeface="Calibri"/>
              </a:rPr>
              <a:t>(discovery).</a:t>
            </a:r>
          </a:p>
          <a:p>
            <a:pPr>
              <a:lnSpc>
                <a:spcPts val="1906"/>
              </a:lnSpc>
            </a:pPr>
            <a:endParaRPr lang="en-CA" sz="1588">
              <a:solidFill>
                <a:srgbClr val="000000"/>
              </a:solidFill>
            </a:endParaRPr>
          </a:p>
        </p:txBody>
      </p:sp>
      <p:sp>
        <p:nvSpPr>
          <p:cNvPr id="11" name="TextBox 11"/>
          <p:cNvSpPr txBox="1"/>
          <p:nvPr/>
        </p:nvSpPr>
        <p:spPr>
          <a:xfrm>
            <a:off x="3070412" y="5378824"/>
            <a:ext cx="2718245" cy="730969"/>
          </a:xfrm>
          <a:prstGeom prst="rect">
            <a:avLst/>
          </a:prstGeom>
          <a:noFill/>
        </p:spPr>
        <p:txBody>
          <a:bodyPr vert="horz" wrap="none" lIns="0" tIns="0" rIns="0" bIns="0" rtlCol="0">
            <a:spAutoFit/>
          </a:bodyPr>
          <a:lstStyle/>
          <a:p>
            <a:pPr>
              <a:lnSpc>
                <a:spcPts val="1853"/>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After discovery, more drilling is</a:t>
            </a:r>
            <a:br>
              <a:rPr lang="en-CA" sz="1588">
                <a:solidFill>
                  <a:srgbClr val="000000"/>
                </a:solidFill>
                <a:latin typeface="Times New Roman"/>
              </a:rPr>
            </a:br>
            <a:r>
              <a:rPr lang="en-CA" sz="1588">
                <a:solidFill>
                  <a:srgbClr val="FFFFFF"/>
                </a:solidFill>
                <a:latin typeface="Calibri"/>
                <a:cs typeface="Calibri"/>
              </a:rPr>
              <a:t>	required to “appraise” the</a:t>
            </a:r>
          </a:p>
          <a:p>
            <a:pPr>
              <a:lnSpc>
                <a:spcPts val="1906"/>
              </a:lnSpc>
            </a:pPr>
            <a:endParaRPr lang="en-CA" sz="1588">
              <a:solidFill>
                <a:srgbClr val="000000"/>
              </a:solidFill>
            </a:endParaRPr>
          </a:p>
        </p:txBody>
      </p:sp>
      <p:sp>
        <p:nvSpPr>
          <p:cNvPr id="12" name="TextBox 12"/>
          <p:cNvSpPr txBox="1"/>
          <p:nvPr/>
        </p:nvSpPr>
        <p:spPr>
          <a:xfrm>
            <a:off x="3372971" y="5871883"/>
            <a:ext cx="767133"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reservoir.</a:t>
            </a:r>
          </a:p>
          <a:p>
            <a:pPr>
              <a:lnSpc>
                <a:spcPts val="1827"/>
              </a:lnSpc>
            </a:pPr>
            <a:endParaRPr lang="en-CA" sz="1588">
              <a:solidFill>
                <a:srgbClr val="000000"/>
              </a:solidFill>
            </a:endParaRPr>
          </a:p>
        </p:txBody>
      </p:sp>
      <p:sp>
        <p:nvSpPr>
          <p:cNvPr id="13" name="TextBox 13"/>
          <p:cNvSpPr txBox="1"/>
          <p:nvPr/>
        </p:nvSpPr>
        <p:spPr>
          <a:xfrm>
            <a:off x="6846794" y="1748118"/>
            <a:ext cx="1060034" cy="615553"/>
          </a:xfrm>
          <a:prstGeom prst="rect">
            <a:avLst/>
          </a:prstGeom>
          <a:noFill/>
        </p:spPr>
        <p:txBody>
          <a:bodyPr vert="horz" wrap="none" lIns="0" tIns="0" rIns="0" bIns="0" rtlCol="0">
            <a:spAutoFit/>
          </a:bodyPr>
          <a:lstStyle/>
          <a:p>
            <a:pPr>
              <a:lnSpc>
                <a:spcPts val="2382"/>
              </a:lnSpc>
            </a:pPr>
            <a:r>
              <a:rPr lang="en-CA" sz="2127" b="1">
                <a:solidFill>
                  <a:srgbClr val="FFC000"/>
                </a:solidFill>
                <a:latin typeface="Calibri Bold"/>
                <a:cs typeface="Calibri Bold"/>
              </a:rPr>
              <a:t>Appraisal</a:t>
            </a:r>
          </a:p>
          <a:p>
            <a:pPr>
              <a:lnSpc>
                <a:spcPts val="2435"/>
              </a:lnSpc>
            </a:pPr>
            <a:endParaRPr lang="en-CA" sz="2118">
              <a:solidFill>
                <a:srgbClr val="000000"/>
              </a:solidFill>
            </a:endParaRPr>
          </a:p>
        </p:txBody>
      </p:sp>
      <p:sp>
        <p:nvSpPr>
          <p:cNvPr id="14" name="TextBox 14"/>
          <p:cNvSpPr txBox="1"/>
          <p:nvPr/>
        </p:nvSpPr>
        <p:spPr>
          <a:xfrm>
            <a:off x="6577853" y="2117912"/>
            <a:ext cx="2825710" cy="654025"/>
          </a:xfrm>
          <a:prstGeom prst="rect">
            <a:avLst/>
          </a:prstGeom>
          <a:noFill/>
        </p:spPr>
        <p:txBody>
          <a:bodyPr vert="horz" wrap="none" lIns="0" tIns="0" rIns="0" bIns="0" rtlCol="0">
            <a:spAutoFit/>
          </a:bodyPr>
          <a:lstStyle/>
          <a:p>
            <a:pPr>
              <a:lnSpc>
                <a:spcPts val="1677"/>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It is required to determine the</a:t>
            </a:r>
            <a:br>
              <a:rPr lang="en-CA" sz="1588">
                <a:solidFill>
                  <a:srgbClr val="000000"/>
                </a:solidFill>
                <a:latin typeface="Times New Roman"/>
              </a:rPr>
            </a:br>
            <a:r>
              <a:rPr lang="en-CA" sz="1588">
                <a:solidFill>
                  <a:srgbClr val="FFFFFF"/>
                </a:solidFill>
                <a:latin typeface="Calibri"/>
                <a:cs typeface="Calibri"/>
              </a:rPr>
              <a:t>	reservoir size which define the</a:t>
            </a:r>
          </a:p>
          <a:p>
            <a:pPr>
              <a:lnSpc>
                <a:spcPts val="1712"/>
              </a:lnSpc>
            </a:pPr>
            <a:endParaRPr lang="en-CA" sz="1588">
              <a:solidFill>
                <a:srgbClr val="000000"/>
              </a:solidFill>
            </a:endParaRPr>
          </a:p>
        </p:txBody>
      </p:sp>
      <p:sp>
        <p:nvSpPr>
          <p:cNvPr id="15" name="TextBox 15"/>
          <p:cNvSpPr txBox="1"/>
          <p:nvPr/>
        </p:nvSpPr>
        <p:spPr>
          <a:xfrm>
            <a:off x="6880412" y="2554942"/>
            <a:ext cx="2124364" cy="654025"/>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volume &amp; to get better</a:t>
            </a:r>
            <a:br>
              <a:rPr lang="en-CA" sz="1588">
                <a:solidFill>
                  <a:srgbClr val="000000"/>
                </a:solidFill>
                <a:latin typeface="Times New Roman"/>
              </a:rPr>
            </a:br>
            <a:r>
              <a:rPr lang="en-CA" sz="1588">
                <a:solidFill>
                  <a:srgbClr val="FFFFFF"/>
                </a:solidFill>
                <a:latin typeface="Calibri"/>
                <a:cs typeface="Calibri"/>
              </a:rPr>
              <a:t>characteristic of oil &amp; gas.</a:t>
            </a:r>
          </a:p>
          <a:p>
            <a:pPr>
              <a:lnSpc>
                <a:spcPts val="1712"/>
              </a:lnSpc>
            </a:pPr>
            <a:endParaRPr lang="en-CA" sz="1588">
              <a:solidFill>
                <a:srgbClr val="000000"/>
              </a:solidFill>
            </a:endParaRPr>
          </a:p>
        </p:txBody>
      </p:sp>
      <p:sp>
        <p:nvSpPr>
          <p:cNvPr id="16" name="TextBox 16"/>
          <p:cNvSpPr txBox="1"/>
          <p:nvPr/>
        </p:nvSpPr>
        <p:spPr>
          <a:xfrm>
            <a:off x="6577853" y="3025589"/>
            <a:ext cx="2452594"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a:t>
            </a:r>
            <a:r>
              <a:rPr lang="en-CA" sz="1588">
                <a:solidFill>
                  <a:srgbClr val="FFFFFF"/>
                </a:solidFill>
                <a:latin typeface="Calibri"/>
                <a:cs typeface="Calibri"/>
              </a:rPr>
              <a:t>  Volume will be measured in</a:t>
            </a:r>
          </a:p>
          <a:p>
            <a:pPr>
              <a:lnSpc>
                <a:spcPts val="1827"/>
              </a:lnSpc>
            </a:pPr>
            <a:endParaRPr lang="en-CA" sz="1588">
              <a:solidFill>
                <a:srgbClr val="000000"/>
              </a:solidFill>
            </a:endParaRPr>
          </a:p>
        </p:txBody>
      </p:sp>
      <p:sp>
        <p:nvSpPr>
          <p:cNvPr id="17" name="TextBox 17"/>
          <p:cNvSpPr txBox="1"/>
          <p:nvPr/>
        </p:nvSpPr>
        <p:spPr>
          <a:xfrm>
            <a:off x="6880412" y="3260912"/>
            <a:ext cx="2648674" cy="872034"/>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million barrels (MMbbls) oil and</a:t>
            </a:r>
            <a:br>
              <a:rPr lang="en-CA" sz="1588">
                <a:solidFill>
                  <a:srgbClr val="000000"/>
                </a:solidFill>
                <a:latin typeface="Times New Roman"/>
              </a:rPr>
            </a:br>
            <a:r>
              <a:rPr lang="en-CA" sz="1588">
                <a:solidFill>
                  <a:srgbClr val="FFFFFF"/>
                </a:solidFill>
                <a:latin typeface="Calibri"/>
                <a:cs typeface="Calibri"/>
              </a:rPr>
              <a:t>billion cubic feet (Bcf) gas, both</a:t>
            </a:r>
            <a:br>
              <a:rPr lang="en-CA" sz="1588">
                <a:solidFill>
                  <a:srgbClr val="000000"/>
                </a:solidFill>
                <a:latin typeface="Times New Roman"/>
              </a:rPr>
            </a:br>
            <a:r>
              <a:rPr lang="en-CA" sz="1588">
                <a:solidFill>
                  <a:srgbClr val="FFFFFF"/>
                </a:solidFill>
                <a:latin typeface="Calibri"/>
                <a:cs typeface="Calibri"/>
              </a:rPr>
              <a:t>original in place volume (Oil</a:t>
            </a:r>
          </a:p>
          <a:p>
            <a:pPr>
              <a:lnSpc>
                <a:spcPts val="1707"/>
              </a:lnSpc>
            </a:pPr>
            <a:endParaRPr lang="en-CA" sz="1588">
              <a:solidFill>
                <a:srgbClr val="000000"/>
              </a:solidFill>
            </a:endParaRPr>
          </a:p>
        </p:txBody>
      </p:sp>
      <p:sp>
        <p:nvSpPr>
          <p:cNvPr id="18" name="TextBox 18"/>
          <p:cNvSpPr txBox="1"/>
          <p:nvPr/>
        </p:nvSpPr>
        <p:spPr>
          <a:xfrm>
            <a:off x="6880412" y="3910853"/>
            <a:ext cx="2380460" cy="654025"/>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Initial In Place / OIIP and Gas</a:t>
            </a:r>
            <a:br>
              <a:rPr lang="en-CA" sz="1588">
                <a:solidFill>
                  <a:srgbClr val="000000"/>
                </a:solidFill>
                <a:latin typeface="Times New Roman"/>
              </a:rPr>
            </a:br>
            <a:r>
              <a:rPr lang="en-CA" sz="1588">
                <a:solidFill>
                  <a:srgbClr val="FFFFFF"/>
                </a:solidFill>
                <a:latin typeface="Calibri"/>
                <a:cs typeface="Calibri"/>
              </a:rPr>
              <a:t>Initial In Place / GIIP) &amp;</a:t>
            </a:r>
          </a:p>
          <a:p>
            <a:pPr>
              <a:lnSpc>
                <a:spcPts val="1712"/>
              </a:lnSpc>
            </a:pPr>
            <a:endParaRPr lang="en-CA" sz="1588">
              <a:solidFill>
                <a:srgbClr val="000000"/>
              </a:solidFill>
            </a:endParaRPr>
          </a:p>
        </p:txBody>
      </p:sp>
      <p:sp>
        <p:nvSpPr>
          <p:cNvPr id="19" name="TextBox 19"/>
          <p:cNvSpPr txBox="1"/>
          <p:nvPr/>
        </p:nvSpPr>
        <p:spPr>
          <a:xfrm>
            <a:off x="6880412" y="4347883"/>
            <a:ext cx="1681101" cy="436017"/>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recoverable volume.</a:t>
            </a:r>
          </a:p>
          <a:p>
            <a:pPr>
              <a:lnSpc>
                <a:spcPts val="1712"/>
              </a:lnSpc>
            </a:pPr>
            <a:endParaRPr lang="en-CA" sz="1588">
              <a:solidFill>
                <a:srgbClr val="000000"/>
              </a:solidFill>
            </a:endParaRPr>
          </a:p>
        </p:txBody>
      </p:sp>
      <p:sp>
        <p:nvSpPr>
          <p:cNvPr id="20" name="TextBox 20"/>
          <p:cNvSpPr txBox="1"/>
          <p:nvPr/>
        </p:nvSpPr>
        <p:spPr>
          <a:xfrm>
            <a:off x="6577853" y="4616824"/>
            <a:ext cx="2883610" cy="654025"/>
          </a:xfrm>
          <a:prstGeom prst="rect">
            <a:avLst/>
          </a:prstGeom>
          <a:noFill/>
        </p:spPr>
        <p:txBody>
          <a:bodyPr vert="horz" wrap="none" lIns="0" tIns="0" rIns="0" bIns="0" rtlCol="0">
            <a:spAutoFit/>
          </a:bodyPr>
          <a:lstStyle/>
          <a:p>
            <a:pPr>
              <a:lnSpc>
                <a:spcPts val="1677"/>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Important characteristic includes</a:t>
            </a:r>
            <a:br>
              <a:rPr lang="en-CA" sz="1588">
                <a:solidFill>
                  <a:srgbClr val="000000"/>
                </a:solidFill>
                <a:latin typeface="Times New Roman"/>
              </a:rPr>
            </a:br>
            <a:r>
              <a:rPr lang="en-CA" sz="1588">
                <a:solidFill>
                  <a:srgbClr val="FFFFFF"/>
                </a:solidFill>
                <a:latin typeface="Calibri"/>
                <a:cs typeface="Calibri"/>
              </a:rPr>
              <a:t>	pressure, temperature, oil</a:t>
            </a:r>
          </a:p>
          <a:p>
            <a:pPr>
              <a:lnSpc>
                <a:spcPts val="1712"/>
              </a:lnSpc>
            </a:pPr>
            <a:endParaRPr lang="en-CA" sz="1588">
              <a:solidFill>
                <a:srgbClr val="000000"/>
              </a:solidFill>
            </a:endParaRPr>
          </a:p>
        </p:txBody>
      </p:sp>
      <p:sp>
        <p:nvSpPr>
          <p:cNvPr id="21" name="TextBox 21"/>
          <p:cNvSpPr txBox="1"/>
          <p:nvPr/>
        </p:nvSpPr>
        <p:spPr>
          <a:xfrm>
            <a:off x="6880412" y="5053853"/>
            <a:ext cx="1833835" cy="654025"/>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viscosity, hydrocarbon</a:t>
            </a:r>
            <a:br>
              <a:rPr lang="en-CA" sz="1588">
                <a:solidFill>
                  <a:srgbClr val="000000"/>
                </a:solidFill>
                <a:latin typeface="Times New Roman"/>
              </a:rPr>
            </a:br>
            <a:r>
              <a:rPr lang="en-CA" sz="1588">
                <a:solidFill>
                  <a:srgbClr val="FFFFFF"/>
                </a:solidFill>
                <a:latin typeface="Calibri"/>
                <a:cs typeface="Calibri"/>
              </a:rPr>
              <a:t>composition,</a:t>
            </a:r>
          </a:p>
          <a:p>
            <a:pPr>
              <a:lnSpc>
                <a:spcPts val="1712"/>
              </a:lnSpc>
            </a:pPr>
            <a:endParaRPr lang="en-CA" sz="1588">
              <a:solidFill>
                <a:srgbClr val="000000"/>
              </a:solidFill>
            </a:endParaRPr>
          </a:p>
        </p:txBody>
      </p:sp>
      <p:sp>
        <p:nvSpPr>
          <p:cNvPr id="22" name="TextBox 22"/>
          <p:cNvSpPr txBox="1"/>
          <p:nvPr/>
        </p:nvSpPr>
        <p:spPr>
          <a:xfrm>
            <a:off x="6880412" y="5479677"/>
            <a:ext cx="2237728" cy="654025"/>
          </a:xfrm>
          <a:prstGeom prst="rect">
            <a:avLst/>
          </a:prstGeom>
          <a:noFill/>
        </p:spPr>
        <p:txBody>
          <a:bodyPr vert="horz" wrap="none" lIns="0" tIns="0" rIns="0" bIns="0" rtlCol="0">
            <a:spAutoFit/>
          </a:bodyPr>
          <a:lstStyle/>
          <a:p>
            <a:pPr>
              <a:lnSpc>
                <a:spcPts val="1677"/>
              </a:lnSpc>
            </a:pPr>
            <a:r>
              <a:rPr lang="en-CA" sz="1588">
                <a:solidFill>
                  <a:srgbClr val="FFFFFF"/>
                </a:solidFill>
                <a:latin typeface="Calibri"/>
                <a:cs typeface="Calibri"/>
              </a:rPr>
              <a:t>compartmentalization, and</a:t>
            </a:r>
            <a:br>
              <a:rPr lang="en-CA" sz="1588">
                <a:solidFill>
                  <a:srgbClr val="000000"/>
                </a:solidFill>
                <a:latin typeface="Times New Roman"/>
              </a:rPr>
            </a:br>
            <a:r>
              <a:rPr lang="en-CA" sz="1588">
                <a:solidFill>
                  <a:srgbClr val="FFFFFF"/>
                </a:solidFill>
                <a:latin typeface="Calibri"/>
                <a:cs typeface="Calibri"/>
              </a:rPr>
              <a:t>contaminants.</a:t>
            </a:r>
          </a:p>
          <a:p>
            <a:pPr>
              <a:lnSpc>
                <a:spcPts val="1712"/>
              </a:lnSpc>
            </a:pPr>
            <a:endParaRPr lang="en-CA" sz="1588">
              <a:solidFill>
                <a:srgbClr val="000000"/>
              </a:solidFill>
            </a:endParaRPr>
          </a:p>
        </p:txBody>
      </p:sp>
    </p:spTree>
    <p:extLst>
      <p:ext uri="{BB962C8B-B14F-4D97-AF65-F5344CB8AC3E}">
        <p14:creationId xmlns:p14="http://schemas.microsoft.com/office/powerpoint/2010/main" val="285225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34414"/>
            <a:ext cx="11277599" cy="6892413"/>
          </a:xfrm>
          <a:prstGeom prst="rect">
            <a:avLst/>
          </a:prstGeom>
        </p:spPr>
      </p:pic>
      <p:sp>
        <p:nvSpPr>
          <p:cNvPr id="7" name="TextBox 2"/>
          <p:cNvSpPr txBox="1"/>
          <p:nvPr/>
        </p:nvSpPr>
        <p:spPr>
          <a:xfrm>
            <a:off x="3070412" y="1187823"/>
            <a:ext cx="2553584"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Seismic &amp; Drilling</a:t>
            </a:r>
          </a:p>
          <a:p>
            <a:pPr>
              <a:lnSpc>
                <a:spcPts val="3247"/>
              </a:lnSpc>
            </a:pPr>
            <a:endParaRPr lang="en-CA" sz="2827">
              <a:solidFill>
                <a:srgbClr val="000000"/>
              </a:solidFill>
            </a:endParaRPr>
          </a:p>
        </p:txBody>
      </p:sp>
      <p:sp>
        <p:nvSpPr>
          <p:cNvPr id="3" name="TextBox 3"/>
          <p:cNvSpPr txBox="1"/>
          <p:nvPr/>
        </p:nvSpPr>
        <p:spPr>
          <a:xfrm>
            <a:off x="4925583" y="1807982"/>
            <a:ext cx="934551" cy="512961"/>
          </a:xfrm>
          <a:prstGeom prst="rect">
            <a:avLst/>
          </a:prstGeom>
          <a:noFill/>
        </p:spPr>
        <p:txBody>
          <a:bodyPr vert="horz" wrap="none" lIns="0" tIns="0" rIns="0" bIns="0" rtlCol="0">
            <a:spAutoFit/>
          </a:bodyPr>
          <a:lstStyle/>
          <a:p>
            <a:pPr>
              <a:lnSpc>
                <a:spcPts val="2030"/>
              </a:lnSpc>
            </a:pPr>
            <a:r>
              <a:rPr lang="en-CA" sz="1777" b="1" dirty="0">
                <a:solidFill>
                  <a:srgbClr val="FFC000"/>
                </a:solidFill>
                <a:latin typeface="Calibri Bold"/>
                <a:cs typeface="Calibri Bold"/>
              </a:rPr>
              <a:t>1. Seismic</a:t>
            </a:r>
          </a:p>
          <a:p>
            <a:pPr>
              <a:lnSpc>
                <a:spcPts val="2030"/>
              </a:lnSpc>
            </a:pPr>
            <a:endParaRPr lang="en-CA" sz="1768" dirty="0">
              <a:solidFill>
                <a:srgbClr val="000000"/>
              </a:solidFill>
            </a:endParaRPr>
          </a:p>
        </p:txBody>
      </p:sp>
      <p:sp>
        <p:nvSpPr>
          <p:cNvPr id="4" name="TextBox 4"/>
          <p:cNvSpPr txBox="1"/>
          <p:nvPr/>
        </p:nvSpPr>
        <p:spPr>
          <a:xfrm>
            <a:off x="4925583" y="3230798"/>
            <a:ext cx="1057982" cy="807913"/>
          </a:xfrm>
          <a:prstGeom prst="rect">
            <a:avLst/>
          </a:prstGeom>
          <a:noFill/>
        </p:spPr>
        <p:txBody>
          <a:bodyPr vert="horz" wrap="none" lIns="0" tIns="0" rIns="0" bIns="0" rtlCol="0">
            <a:spAutoFit/>
          </a:bodyPr>
          <a:lstStyle/>
          <a:p>
            <a:pPr>
              <a:lnSpc>
                <a:spcPts val="2118"/>
              </a:lnSpc>
            </a:pPr>
            <a:r>
              <a:rPr lang="en-CA" sz="1777" b="1" dirty="0">
                <a:solidFill>
                  <a:srgbClr val="FFC000"/>
                </a:solidFill>
                <a:latin typeface="Calibri Bold"/>
                <a:cs typeface="Calibri Bold"/>
              </a:rPr>
              <a:t>2. Seismic</a:t>
            </a:r>
            <a:br>
              <a:rPr lang="en-CA" sz="1768" dirty="0">
                <a:solidFill>
                  <a:srgbClr val="000000"/>
                </a:solidFill>
                <a:latin typeface="Times New Roman"/>
              </a:rPr>
            </a:br>
            <a:r>
              <a:rPr lang="en-CA" sz="1777" b="1" dirty="0">
                <a:solidFill>
                  <a:srgbClr val="FFC000"/>
                </a:solidFill>
                <a:latin typeface="Calibri Bold"/>
                <a:cs typeface="Calibri Bold"/>
              </a:rPr>
              <a:t>2D imaging</a:t>
            </a:r>
          </a:p>
          <a:p>
            <a:pPr>
              <a:lnSpc>
                <a:spcPts val="2118"/>
              </a:lnSpc>
            </a:pPr>
            <a:endParaRPr lang="en-CA" sz="1768" dirty="0">
              <a:solidFill>
                <a:srgbClr val="000000"/>
              </a:solidFill>
            </a:endParaRPr>
          </a:p>
        </p:txBody>
      </p:sp>
      <p:sp>
        <p:nvSpPr>
          <p:cNvPr id="5" name="TextBox 5"/>
          <p:cNvSpPr txBox="1"/>
          <p:nvPr/>
        </p:nvSpPr>
        <p:spPr>
          <a:xfrm>
            <a:off x="4925583" y="4273545"/>
            <a:ext cx="942566" cy="807913"/>
          </a:xfrm>
          <a:prstGeom prst="rect">
            <a:avLst/>
          </a:prstGeom>
          <a:noFill/>
        </p:spPr>
        <p:txBody>
          <a:bodyPr vert="horz" wrap="none" lIns="0" tIns="0" rIns="0" bIns="0" rtlCol="0">
            <a:spAutoFit/>
          </a:bodyPr>
          <a:lstStyle/>
          <a:p>
            <a:pPr>
              <a:lnSpc>
                <a:spcPts val="2118"/>
              </a:lnSpc>
            </a:pPr>
            <a:r>
              <a:rPr lang="en-CA" sz="1777" b="1" dirty="0">
                <a:solidFill>
                  <a:srgbClr val="FFC000"/>
                </a:solidFill>
                <a:latin typeface="Calibri Bold"/>
                <a:cs typeface="Calibri Bold"/>
              </a:rPr>
              <a:t>3. Further</a:t>
            </a:r>
            <a:br>
              <a:rPr lang="en-CA" sz="1768" dirty="0">
                <a:solidFill>
                  <a:srgbClr val="000000"/>
                </a:solidFill>
                <a:latin typeface="Times New Roman"/>
              </a:rPr>
            </a:br>
            <a:r>
              <a:rPr lang="en-CA" sz="1777" b="1" dirty="0">
                <a:solidFill>
                  <a:srgbClr val="FFC000"/>
                </a:solidFill>
                <a:latin typeface="Calibri Bold"/>
                <a:cs typeface="Calibri Bold"/>
              </a:rPr>
              <a:t>modelling</a:t>
            </a:r>
          </a:p>
          <a:p>
            <a:pPr>
              <a:lnSpc>
                <a:spcPts val="2118"/>
              </a:lnSpc>
            </a:pPr>
            <a:endParaRPr lang="en-CA" sz="1768" dirty="0">
              <a:solidFill>
                <a:srgbClr val="000000"/>
              </a:solidFill>
            </a:endParaRPr>
          </a:p>
        </p:txBody>
      </p:sp>
      <p:sp>
        <p:nvSpPr>
          <p:cNvPr id="6" name="TextBox 6"/>
          <p:cNvSpPr txBox="1"/>
          <p:nvPr/>
        </p:nvSpPr>
        <p:spPr>
          <a:xfrm>
            <a:off x="4997720" y="6019800"/>
            <a:ext cx="907300" cy="512961"/>
          </a:xfrm>
          <a:prstGeom prst="rect">
            <a:avLst/>
          </a:prstGeom>
          <a:noFill/>
        </p:spPr>
        <p:txBody>
          <a:bodyPr vert="horz" wrap="none" lIns="0" tIns="0" rIns="0" bIns="0" rtlCol="0">
            <a:spAutoFit/>
          </a:bodyPr>
          <a:lstStyle/>
          <a:p>
            <a:pPr>
              <a:lnSpc>
                <a:spcPts val="2030"/>
              </a:lnSpc>
            </a:pPr>
            <a:r>
              <a:rPr lang="en-CA" sz="1777" b="1" dirty="0">
                <a:solidFill>
                  <a:srgbClr val="FFC000"/>
                </a:solidFill>
                <a:latin typeface="Calibri Bold"/>
                <a:cs typeface="Calibri Bold"/>
              </a:rPr>
              <a:t>4. Drilling</a:t>
            </a:r>
          </a:p>
          <a:p>
            <a:pPr>
              <a:lnSpc>
                <a:spcPts val="2030"/>
              </a:lnSpc>
            </a:pPr>
            <a:endParaRPr lang="en-CA" sz="1768" dirty="0">
              <a:solidFill>
                <a:srgbClr val="000000"/>
              </a:solidFill>
            </a:endParaRPr>
          </a:p>
        </p:txBody>
      </p:sp>
    </p:spTree>
    <p:extLst>
      <p:ext uri="{BB962C8B-B14F-4D97-AF65-F5344CB8AC3E}">
        <p14:creationId xmlns:p14="http://schemas.microsoft.com/office/powerpoint/2010/main" val="2450185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9" name="TextBox 2"/>
          <p:cNvSpPr txBox="1"/>
          <p:nvPr/>
        </p:nvSpPr>
        <p:spPr>
          <a:xfrm>
            <a:off x="3204883" y="1187823"/>
            <a:ext cx="1942263"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Reserve Type</a:t>
            </a:r>
          </a:p>
          <a:p>
            <a:pPr>
              <a:lnSpc>
                <a:spcPts val="3247"/>
              </a:lnSpc>
            </a:pPr>
            <a:endParaRPr lang="en-CA" sz="2827">
              <a:solidFill>
                <a:srgbClr val="000000"/>
              </a:solidFill>
            </a:endParaRPr>
          </a:p>
        </p:txBody>
      </p:sp>
      <p:sp>
        <p:nvSpPr>
          <p:cNvPr id="3" name="TextBox 3"/>
          <p:cNvSpPr txBox="1"/>
          <p:nvPr/>
        </p:nvSpPr>
        <p:spPr>
          <a:xfrm>
            <a:off x="2532530" y="1837765"/>
            <a:ext cx="7199471" cy="769441"/>
          </a:xfrm>
          <a:prstGeom prst="rect">
            <a:avLst/>
          </a:prstGeom>
          <a:noFill/>
        </p:spPr>
        <p:txBody>
          <a:bodyPr vert="horz" wrap="none" lIns="0" tIns="0" rIns="0" bIns="0" rtlCol="0">
            <a:spAutoFit/>
          </a:bodyPr>
          <a:lstStyle/>
          <a:p>
            <a:pPr>
              <a:lnSpc>
                <a:spcPts val="1500"/>
              </a:lnSpc>
              <a:tabLst>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Once appraisal conducted, it will determine the quantity of petroleum which can be</a:t>
            </a:r>
            <a:br>
              <a:rPr lang="en-CA" sz="1588">
                <a:solidFill>
                  <a:srgbClr val="000000"/>
                </a:solidFill>
                <a:latin typeface="Times New Roman"/>
              </a:rPr>
            </a:br>
            <a:r>
              <a:rPr lang="en-CA" sz="1588">
                <a:solidFill>
                  <a:srgbClr val="FFFFFF"/>
                </a:solidFill>
                <a:latin typeface="Calibri"/>
                <a:cs typeface="Calibri"/>
              </a:rPr>
              <a:t>	recovered / produced. Typically, only 30% of oil and 70% of gas can be recovered,</a:t>
            </a:r>
            <a:br>
              <a:rPr lang="en-CA" sz="1588">
                <a:solidFill>
                  <a:srgbClr val="000000"/>
                </a:solidFill>
                <a:latin typeface="Times New Roman"/>
              </a:rPr>
            </a:br>
            <a:r>
              <a:rPr lang="en-CA" sz="1588">
                <a:solidFill>
                  <a:srgbClr val="FFFFFF"/>
                </a:solidFill>
                <a:latin typeface="Calibri"/>
                <a:cs typeface="Calibri"/>
              </a:rPr>
              <a:t>	can be more if advance technique applied like water injection &amp; submersible pump.</a:t>
            </a:r>
          </a:p>
          <a:p>
            <a:pPr>
              <a:lnSpc>
                <a:spcPts val="1500"/>
              </a:lnSpc>
            </a:pPr>
            <a:endParaRPr lang="en-CA" sz="1588">
              <a:solidFill>
                <a:srgbClr val="000000"/>
              </a:solidFill>
            </a:endParaRPr>
          </a:p>
        </p:txBody>
      </p:sp>
      <p:sp>
        <p:nvSpPr>
          <p:cNvPr id="4" name="TextBox 4"/>
          <p:cNvSpPr txBox="1"/>
          <p:nvPr/>
        </p:nvSpPr>
        <p:spPr>
          <a:xfrm>
            <a:off x="2532529" y="2431677"/>
            <a:ext cx="6409640"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97" b="1">
                <a:solidFill>
                  <a:srgbClr val="FFFFFF"/>
                </a:solidFill>
                <a:latin typeface="Calibri Bold"/>
                <a:cs typeface="Calibri Bold"/>
              </a:rPr>
              <a:t>  Proved (1P)</a:t>
            </a:r>
            <a:r>
              <a:rPr lang="en-CA" sz="1588">
                <a:solidFill>
                  <a:srgbClr val="FFFFFF"/>
                </a:solidFill>
                <a:latin typeface="Calibri"/>
                <a:cs typeface="Calibri"/>
              </a:rPr>
              <a:t> : Quantities of oil and gas, which, by analysis of geoscience and</a:t>
            </a:r>
          </a:p>
          <a:p>
            <a:pPr>
              <a:lnSpc>
                <a:spcPts val="1827"/>
              </a:lnSpc>
            </a:pPr>
            <a:endParaRPr lang="en-CA" sz="1588">
              <a:solidFill>
                <a:srgbClr val="000000"/>
              </a:solidFill>
            </a:endParaRPr>
          </a:p>
        </p:txBody>
      </p:sp>
      <p:sp>
        <p:nvSpPr>
          <p:cNvPr id="5" name="TextBox 5"/>
          <p:cNvSpPr txBox="1"/>
          <p:nvPr/>
        </p:nvSpPr>
        <p:spPr>
          <a:xfrm>
            <a:off x="2835088" y="2655794"/>
            <a:ext cx="6939592" cy="1154162"/>
          </a:xfrm>
          <a:prstGeom prst="rect">
            <a:avLst/>
          </a:prstGeom>
          <a:noFill/>
        </p:spPr>
        <p:txBody>
          <a:bodyPr vert="horz" wrap="none" lIns="0" tIns="0" rIns="0" bIns="0" rtlCol="0">
            <a:spAutoFit/>
          </a:bodyPr>
          <a:lstStyle/>
          <a:p>
            <a:pPr>
              <a:lnSpc>
                <a:spcPts val="1522"/>
              </a:lnSpc>
            </a:pPr>
            <a:r>
              <a:rPr lang="en-CA" sz="1588">
                <a:solidFill>
                  <a:srgbClr val="FFFFFF"/>
                </a:solidFill>
                <a:latin typeface="Calibri"/>
                <a:cs typeface="Calibri"/>
              </a:rPr>
              <a:t>engineering data, can be estimated with reasonable certainty to be economically</a:t>
            </a:r>
            <a:br>
              <a:rPr lang="en-CA" sz="1588">
                <a:solidFill>
                  <a:srgbClr val="000000"/>
                </a:solidFill>
                <a:latin typeface="Times New Roman"/>
              </a:rPr>
            </a:br>
            <a:r>
              <a:rPr lang="en-CA" sz="1588">
                <a:solidFill>
                  <a:srgbClr val="FFFFFF"/>
                </a:solidFill>
                <a:latin typeface="Calibri"/>
                <a:cs typeface="Calibri"/>
              </a:rPr>
              <a:t>producible-from a given date forward, from known reservoirs, and under existing</a:t>
            </a:r>
            <a:br>
              <a:rPr lang="en-CA" sz="1588">
                <a:solidFill>
                  <a:srgbClr val="000000"/>
                </a:solidFill>
                <a:latin typeface="Times New Roman"/>
              </a:rPr>
            </a:br>
            <a:r>
              <a:rPr lang="en-CA" sz="1588">
                <a:solidFill>
                  <a:srgbClr val="FFFFFF"/>
                </a:solidFill>
                <a:latin typeface="Calibri"/>
                <a:cs typeface="Calibri"/>
              </a:rPr>
              <a:t>economic conditions, operating methods, and government regulations. At least 90%</a:t>
            </a:r>
            <a:br>
              <a:rPr lang="en-CA" sz="1588">
                <a:solidFill>
                  <a:srgbClr val="000000"/>
                </a:solidFill>
                <a:latin typeface="Times New Roman"/>
              </a:rPr>
            </a:br>
            <a:r>
              <a:rPr lang="en-CA" sz="1588">
                <a:solidFill>
                  <a:srgbClr val="FFFFFF"/>
                </a:solidFill>
                <a:latin typeface="Calibri"/>
                <a:cs typeface="Calibri"/>
              </a:rPr>
              <a:t>probability (P90) that the quantities actually recovered will be equal or exceed the</a:t>
            </a:r>
            <a:br>
              <a:rPr lang="en-CA" sz="1588">
                <a:solidFill>
                  <a:srgbClr val="000000"/>
                </a:solidFill>
                <a:latin typeface="Times New Roman"/>
              </a:rPr>
            </a:br>
            <a:r>
              <a:rPr lang="en-CA" sz="1588">
                <a:solidFill>
                  <a:srgbClr val="FFFFFF"/>
                </a:solidFill>
                <a:latin typeface="Calibri"/>
                <a:cs typeface="Calibri"/>
              </a:rPr>
              <a:t>estimate.</a:t>
            </a:r>
          </a:p>
          <a:p>
            <a:pPr>
              <a:lnSpc>
                <a:spcPts val="1522"/>
              </a:lnSpc>
            </a:pPr>
            <a:endParaRPr lang="en-CA" sz="1588">
              <a:solidFill>
                <a:srgbClr val="000000"/>
              </a:solidFill>
            </a:endParaRPr>
          </a:p>
        </p:txBody>
      </p:sp>
      <p:sp>
        <p:nvSpPr>
          <p:cNvPr id="6" name="TextBox 6"/>
          <p:cNvSpPr txBox="1"/>
          <p:nvPr/>
        </p:nvSpPr>
        <p:spPr>
          <a:xfrm>
            <a:off x="2532529" y="3675529"/>
            <a:ext cx="7293920" cy="961802"/>
          </a:xfrm>
          <a:prstGeom prst="rect">
            <a:avLst/>
          </a:prstGeom>
          <a:noFill/>
        </p:spPr>
        <p:txBody>
          <a:bodyPr vert="horz" wrap="none" lIns="0" tIns="0" rIns="0" bIns="0" rtlCol="0">
            <a:spAutoFit/>
          </a:bodyPr>
          <a:lstStyle/>
          <a:p>
            <a:pPr>
              <a:lnSpc>
                <a:spcPts val="1527"/>
              </a:lnSpc>
              <a:tabLst>
                <a:tab pos="302575" algn="l"/>
                <a:tab pos="302575" algn="l"/>
                <a:tab pos="302575" algn="l"/>
              </a:tabLst>
            </a:pPr>
            <a:r>
              <a:rPr lang="en-CA" sz="1588">
                <a:solidFill>
                  <a:srgbClr val="FFFFFF"/>
                </a:solidFill>
                <a:latin typeface="Arial"/>
                <a:cs typeface="Arial"/>
              </a:rPr>
              <a:t>•</a:t>
            </a:r>
            <a:r>
              <a:rPr lang="en-CA" sz="1597" b="1">
                <a:solidFill>
                  <a:srgbClr val="FFFFFF"/>
                </a:solidFill>
                <a:latin typeface="Calibri Bold"/>
                <a:cs typeface="Calibri Bold"/>
              </a:rPr>
              <a:t>  Unproved</a:t>
            </a:r>
            <a:r>
              <a:rPr lang="en-CA" sz="1588">
                <a:solidFill>
                  <a:srgbClr val="FFFFFF"/>
                </a:solidFill>
                <a:latin typeface="Calibri"/>
                <a:cs typeface="Calibri"/>
              </a:rPr>
              <a:t> : Reserves are based on technical data similar to that used in estimates of</a:t>
            </a:r>
            <a:br>
              <a:rPr lang="en-CA" sz="1588">
                <a:solidFill>
                  <a:srgbClr val="000000"/>
                </a:solidFill>
                <a:latin typeface="Times New Roman"/>
              </a:rPr>
            </a:br>
            <a:r>
              <a:rPr lang="en-CA" sz="1588">
                <a:solidFill>
                  <a:srgbClr val="FFFFFF"/>
                </a:solidFill>
                <a:latin typeface="Calibri"/>
                <a:cs typeface="Calibri"/>
              </a:rPr>
              <a:t>	proved reserves; but technical, contractual, economic, or regulatory uncertainties</a:t>
            </a:r>
            <a:br>
              <a:rPr lang="en-CA" sz="1588">
                <a:solidFill>
                  <a:srgbClr val="000000"/>
                </a:solidFill>
                <a:latin typeface="Times New Roman"/>
              </a:rPr>
            </a:br>
            <a:r>
              <a:rPr lang="en-CA" sz="1588">
                <a:solidFill>
                  <a:srgbClr val="FFFFFF"/>
                </a:solidFill>
                <a:latin typeface="Calibri"/>
                <a:cs typeface="Calibri"/>
              </a:rPr>
              <a:t>	preclude such reserves being classified as proved. Unproved reserves may be further</a:t>
            </a:r>
            <a:br>
              <a:rPr lang="en-CA" sz="1588">
                <a:solidFill>
                  <a:srgbClr val="000000"/>
                </a:solidFill>
                <a:latin typeface="Times New Roman"/>
              </a:rPr>
            </a:br>
            <a:r>
              <a:rPr lang="en-CA" sz="1588">
                <a:solidFill>
                  <a:srgbClr val="FFFFFF"/>
                </a:solidFill>
                <a:latin typeface="Calibri"/>
                <a:cs typeface="Calibri"/>
              </a:rPr>
              <a:t>	classified as probable reserves and possible reserves.</a:t>
            </a:r>
          </a:p>
          <a:p>
            <a:pPr>
              <a:lnSpc>
                <a:spcPts val="1527"/>
              </a:lnSpc>
            </a:pPr>
            <a:endParaRPr lang="en-CA" sz="1588">
              <a:solidFill>
                <a:srgbClr val="000000"/>
              </a:solidFill>
            </a:endParaRPr>
          </a:p>
        </p:txBody>
      </p:sp>
      <p:sp>
        <p:nvSpPr>
          <p:cNvPr id="7" name="TextBox 7"/>
          <p:cNvSpPr txBox="1"/>
          <p:nvPr/>
        </p:nvSpPr>
        <p:spPr>
          <a:xfrm>
            <a:off x="2935941" y="4493559"/>
            <a:ext cx="6811801" cy="961802"/>
          </a:xfrm>
          <a:prstGeom prst="rect">
            <a:avLst/>
          </a:prstGeom>
          <a:noFill/>
        </p:spPr>
        <p:txBody>
          <a:bodyPr vert="horz" wrap="none" lIns="0" tIns="0" rIns="0" bIns="0" rtlCol="0">
            <a:spAutoFit/>
          </a:bodyPr>
          <a:lstStyle/>
          <a:p>
            <a:pPr>
              <a:lnSpc>
                <a:spcPts val="1527"/>
              </a:lnSpc>
              <a:tabLst>
                <a:tab pos="257749" algn="l"/>
                <a:tab pos="257749" algn="l"/>
                <a:tab pos="257749" algn="l"/>
              </a:tabLst>
            </a:pPr>
            <a:r>
              <a:rPr lang="en-CA" sz="1588">
                <a:solidFill>
                  <a:srgbClr val="FFFFFF"/>
                </a:solidFill>
                <a:latin typeface="Arial"/>
                <a:cs typeface="Arial"/>
              </a:rPr>
              <a:t>-</a:t>
            </a:r>
            <a:r>
              <a:rPr lang="en-CA" sz="1597" b="1">
                <a:solidFill>
                  <a:srgbClr val="FFFFFF"/>
                </a:solidFill>
                <a:latin typeface="Calibri Bold"/>
                <a:cs typeface="Calibri Bold"/>
              </a:rPr>
              <a:t> Possible (2P)</a:t>
            </a:r>
            <a:r>
              <a:rPr lang="en-CA" sz="1588">
                <a:solidFill>
                  <a:srgbClr val="FFFFFF"/>
                </a:solidFill>
                <a:latin typeface="Calibri"/>
                <a:cs typeface="Calibri"/>
              </a:rPr>
              <a:t> : Unproved reserves which analysis of technical data suggests are</a:t>
            </a:r>
            <a:br>
              <a:rPr lang="en-CA" sz="1588">
                <a:solidFill>
                  <a:srgbClr val="000000"/>
                </a:solidFill>
                <a:latin typeface="Times New Roman"/>
              </a:rPr>
            </a:br>
            <a:r>
              <a:rPr lang="en-CA" sz="1588">
                <a:solidFill>
                  <a:srgbClr val="FFFFFF"/>
                </a:solidFill>
                <a:latin typeface="Calibri"/>
                <a:cs typeface="Calibri"/>
              </a:rPr>
              <a:t>	more likely than not to be recoverable. At least a 50% probability (P50) that the</a:t>
            </a:r>
            <a:br>
              <a:rPr lang="en-CA" sz="1588">
                <a:solidFill>
                  <a:srgbClr val="000000"/>
                </a:solidFill>
                <a:latin typeface="Times New Roman"/>
              </a:rPr>
            </a:br>
            <a:r>
              <a:rPr lang="en-CA" sz="1588">
                <a:solidFill>
                  <a:srgbClr val="FFFFFF"/>
                </a:solidFill>
                <a:latin typeface="Calibri"/>
                <a:cs typeface="Calibri"/>
              </a:rPr>
              <a:t>	quantities actually recovered will equal or exceed the sum of estimated proved</a:t>
            </a:r>
            <a:br>
              <a:rPr lang="en-CA" sz="1588">
                <a:solidFill>
                  <a:srgbClr val="000000"/>
                </a:solidFill>
                <a:latin typeface="Times New Roman"/>
              </a:rPr>
            </a:br>
            <a:r>
              <a:rPr lang="en-CA" sz="1588">
                <a:solidFill>
                  <a:srgbClr val="FFFFFF"/>
                </a:solidFill>
                <a:latin typeface="Calibri"/>
                <a:cs typeface="Calibri"/>
              </a:rPr>
              <a:t>	plus probable reserves.</a:t>
            </a:r>
          </a:p>
          <a:p>
            <a:pPr>
              <a:lnSpc>
                <a:spcPts val="1527"/>
              </a:lnSpc>
            </a:pPr>
            <a:endParaRPr lang="en-CA" sz="1588">
              <a:solidFill>
                <a:srgbClr val="000000"/>
              </a:solidFill>
            </a:endParaRPr>
          </a:p>
        </p:txBody>
      </p:sp>
      <p:sp>
        <p:nvSpPr>
          <p:cNvPr id="8" name="TextBox 8"/>
          <p:cNvSpPr txBox="1"/>
          <p:nvPr/>
        </p:nvSpPr>
        <p:spPr>
          <a:xfrm>
            <a:off x="2935941" y="5322794"/>
            <a:ext cx="6685228" cy="961802"/>
          </a:xfrm>
          <a:prstGeom prst="rect">
            <a:avLst/>
          </a:prstGeom>
          <a:noFill/>
        </p:spPr>
        <p:txBody>
          <a:bodyPr vert="horz" wrap="none" lIns="0" tIns="0" rIns="0" bIns="0" rtlCol="0">
            <a:spAutoFit/>
          </a:bodyPr>
          <a:lstStyle/>
          <a:p>
            <a:pPr>
              <a:lnSpc>
                <a:spcPts val="1527"/>
              </a:lnSpc>
              <a:tabLst>
                <a:tab pos="257749" algn="l"/>
                <a:tab pos="257749" algn="l"/>
                <a:tab pos="257749" algn="l"/>
              </a:tabLst>
            </a:pPr>
            <a:r>
              <a:rPr lang="en-CA" sz="1588" dirty="0">
                <a:solidFill>
                  <a:srgbClr val="FFFFFF"/>
                </a:solidFill>
                <a:latin typeface="Arial"/>
                <a:cs typeface="Arial"/>
              </a:rPr>
              <a:t>-</a:t>
            </a:r>
            <a:r>
              <a:rPr lang="en-CA" sz="1597" b="1" dirty="0">
                <a:solidFill>
                  <a:srgbClr val="FFFFFF"/>
                </a:solidFill>
                <a:latin typeface="Calibri Bold"/>
                <a:cs typeface="Calibri Bold"/>
              </a:rPr>
              <a:t> Probable (3P)</a:t>
            </a:r>
            <a:r>
              <a:rPr lang="en-CA" sz="1588" dirty="0">
                <a:solidFill>
                  <a:srgbClr val="FFFFFF"/>
                </a:solidFill>
                <a:latin typeface="Calibri"/>
                <a:cs typeface="Calibri"/>
              </a:rPr>
              <a:t> : Unproved reserve which analysis of technical data suggests are</a:t>
            </a:r>
            <a:br>
              <a:rPr lang="en-CA" sz="1588" dirty="0">
                <a:solidFill>
                  <a:srgbClr val="000000"/>
                </a:solidFill>
                <a:latin typeface="Times New Roman"/>
              </a:rPr>
            </a:br>
            <a:r>
              <a:rPr lang="en-CA" sz="1588" dirty="0">
                <a:solidFill>
                  <a:srgbClr val="FFFFFF"/>
                </a:solidFill>
                <a:latin typeface="Calibri"/>
                <a:cs typeface="Calibri"/>
              </a:rPr>
              <a:t>	less likely to be recoverable than probable reserves. At least a 10% probability</a:t>
            </a:r>
            <a:br>
              <a:rPr lang="en-CA" sz="1588" dirty="0">
                <a:solidFill>
                  <a:srgbClr val="000000"/>
                </a:solidFill>
                <a:latin typeface="Times New Roman"/>
              </a:rPr>
            </a:br>
            <a:r>
              <a:rPr lang="en-CA" sz="1588" dirty="0">
                <a:solidFill>
                  <a:srgbClr val="FFFFFF"/>
                </a:solidFill>
                <a:latin typeface="Calibri"/>
                <a:cs typeface="Calibri"/>
              </a:rPr>
              <a:t>	(P10) that the quantities actually recovered will equal or exceed the sum of</a:t>
            </a:r>
            <a:br>
              <a:rPr lang="en-CA" sz="1588" dirty="0">
                <a:solidFill>
                  <a:srgbClr val="000000"/>
                </a:solidFill>
                <a:latin typeface="Times New Roman"/>
              </a:rPr>
            </a:br>
            <a:r>
              <a:rPr lang="en-CA" sz="1588" dirty="0">
                <a:solidFill>
                  <a:srgbClr val="FFFFFF"/>
                </a:solidFill>
                <a:latin typeface="Calibri"/>
                <a:cs typeface="Calibri"/>
              </a:rPr>
              <a:t>	estimated proved plus probable plus possible reserves.</a:t>
            </a:r>
          </a:p>
          <a:p>
            <a:pPr>
              <a:lnSpc>
                <a:spcPts val="1527"/>
              </a:lnSpc>
            </a:pPr>
            <a:endParaRPr lang="en-CA" sz="1588" dirty="0">
              <a:solidFill>
                <a:srgbClr val="000000"/>
              </a:solidFill>
            </a:endParaRPr>
          </a:p>
        </p:txBody>
      </p:sp>
    </p:spTree>
    <p:extLst>
      <p:ext uri="{BB962C8B-B14F-4D97-AF65-F5344CB8AC3E}">
        <p14:creationId xmlns:p14="http://schemas.microsoft.com/office/powerpoint/2010/main" val="398477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117988"/>
            <a:ext cx="11277599" cy="6975987"/>
          </a:xfrm>
          <a:prstGeom prst="rect">
            <a:avLst/>
          </a:prstGeom>
        </p:spPr>
      </p:pic>
      <p:sp>
        <p:nvSpPr>
          <p:cNvPr id="13" name="TextBox 2"/>
          <p:cNvSpPr txBox="1"/>
          <p:nvPr/>
        </p:nvSpPr>
        <p:spPr>
          <a:xfrm>
            <a:off x="3204883" y="1187823"/>
            <a:ext cx="4372351"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Field Development Plan (FDP)</a:t>
            </a:r>
          </a:p>
          <a:p>
            <a:pPr>
              <a:lnSpc>
                <a:spcPts val="3247"/>
              </a:lnSpc>
            </a:pPr>
            <a:endParaRPr lang="en-CA" sz="2827">
              <a:solidFill>
                <a:srgbClr val="000000"/>
              </a:solidFill>
            </a:endParaRPr>
          </a:p>
        </p:txBody>
      </p:sp>
      <p:sp>
        <p:nvSpPr>
          <p:cNvPr id="3" name="TextBox 3"/>
          <p:cNvSpPr txBox="1"/>
          <p:nvPr/>
        </p:nvSpPr>
        <p:spPr>
          <a:xfrm>
            <a:off x="2398059" y="1837765"/>
            <a:ext cx="7327647"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Once the estimated recoverable value is determined, the Company will prepare a plan</a:t>
            </a:r>
            <a:br>
              <a:rPr lang="en-CA" sz="1588">
                <a:solidFill>
                  <a:srgbClr val="000000"/>
                </a:solidFill>
                <a:latin typeface="Times New Roman"/>
              </a:rPr>
            </a:br>
            <a:r>
              <a:rPr lang="en-CA" sz="1588">
                <a:solidFill>
                  <a:srgbClr val="FFFFFF"/>
                </a:solidFill>
                <a:latin typeface="Calibri"/>
                <a:cs typeface="Calibri"/>
              </a:rPr>
              <a:t>	to monetize the reserve, called Field Development Plan / Plan of Development (PoD).</a:t>
            </a:r>
          </a:p>
          <a:p>
            <a:pPr>
              <a:lnSpc>
                <a:spcPts val="1500"/>
              </a:lnSpc>
            </a:pPr>
            <a:endParaRPr lang="en-CA" sz="1588">
              <a:solidFill>
                <a:srgbClr val="000000"/>
              </a:solidFill>
            </a:endParaRPr>
          </a:p>
        </p:txBody>
      </p:sp>
      <p:sp>
        <p:nvSpPr>
          <p:cNvPr id="4" name="TextBox 4"/>
          <p:cNvSpPr txBox="1"/>
          <p:nvPr/>
        </p:nvSpPr>
        <p:spPr>
          <a:xfrm>
            <a:off x="2398059" y="2241177"/>
            <a:ext cx="2325380"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FDP shall contain at least :</a:t>
            </a:r>
          </a:p>
          <a:p>
            <a:pPr>
              <a:lnSpc>
                <a:spcPts val="1827"/>
              </a:lnSpc>
            </a:pPr>
            <a:endParaRPr lang="en-CA" sz="1588">
              <a:solidFill>
                <a:srgbClr val="000000"/>
              </a:solidFill>
            </a:endParaRPr>
          </a:p>
        </p:txBody>
      </p:sp>
      <p:sp>
        <p:nvSpPr>
          <p:cNvPr id="5" name="TextBox 5"/>
          <p:cNvSpPr txBox="1"/>
          <p:nvPr/>
        </p:nvSpPr>
        <p:spPr>
          <a:xfrm>
            <a:off x="3059206" y="2465294"/>
            <a:ext cx="4539384" cy="730969"/>
          </a:xfrm>
          <a:prstGeom prst="rect">
            <a:avLst/>
          </a:prstGeom>
          <a:noFill/>
        </p:spPr>
        <p:txBody>
          <a:bodyPr vert="horz" wrap="none" lIns="0" tIns="0" rIns="0" bIns="0" rtlCol="0">
            <a:spAutoFit/>
          </a:bodyPr>
          <a:lstStyle/>
          <a:p>
            <a:pPr>
              <a:lnSpc>
                <a:spcPts val="1941"/>
              </a:lnSpc>
            </a:pPr>
            <a:r>
              <a:rPr lang="en-CA" sz="1588">
                <a:solidFill>
                  <a:srgbClr val="FFFFFF"/>
                </a:solidFill>
                <a:latin typeface="Calibri"/>
                <a:cs typeface="Calibri"/>
              </a:rPr>
              <a:t>Subsurface characteristic (OIIP, GIIP, contaminants, etc)</a:t>
            </a:r>
            <a:br>
              <a:rPr lang="en-CA" sz="1588">
                <a:solidFill>
                  <a:srgbClr val="000000"/>
                </a:solidFill>
                <a:latin typeface="Times New Roman"/>
              </a:rPr>
            </a:br>
            <a:r>
              <a:rPr lang="en-CA" sz="1588">
                <a:solidFill>
                  <a:srgbClr val="FFFFFF"/>
                </a:solidFill>
                <a:latin typeface="Calibri"/>
                <a:cs typeface="Calibri"/>
              </a:rPr>
              <a:t>Recoverable reserve in P90-P50-P10</a:t>
            </a:r>
          </a:p>
          <a:p>
            <a:pPr>
              <a:lnSpc>
                <a:spcPts val="1941"/>
              </a:lnSpc>
            </a:pPr>
            <a:endParaRPr lang="en-CA" sz="1588">
              <a:solidFill>
                <a:srgbClr val="000000"/>
              </a:solidFill>
            </a:endParaRPr>
          </a:p>
        </p:txBody>
      </p:sp>
      <p:sp>
        <p:nvSpPr>
          <p:cNvPr id="6" name="TextBox 6"/>
          <p:cNvSpPr txBox="1"/>
          <p:nvPr/>
        </p:nvSpPr>
        <p:spPr>
          <a:xfrm>
            <a:off x="3059206" y="2969560"/>
            <a:ext cx="2295950" cy="461665"/>
          </a:xfrm>
          <a:prstGeom prst="rect">
            <a:avLst/>
          </a:prstGeom>
          <a:noFill/>
        </p:spPr>
        <p:txBody>
          <a:bodyPr vert="horz" wrap="none" lIns="0" tIns="0" rIns="0" bIns="0" rtlCol="0">
            <a:spAutoFit/>
          </a:bodyPr>
          <a:lstStyle/>
          <a:p>
            <a:pPr>
              <a:lnSpc>
                <a:spcPts val="1752"/>
              </a:lnSpc>
            </a:pPr>
            <a:r>
              <a:rPr lang="en-CA" sz="1588">
                <a:solidFill>
                  <a:srgbClr val="FFFFFF"/>
                </a:solidFill>
                <a:latin typeface="Calibri"/>
                <a:cs typeface="Calibri"/>
              </a:rPr>
              <a:t>Production Rate &amp; Field Life</a:t>
            </a:r>
          </a:p>
          <a:p>
            <a:pPr>
              <a:lnSpc>
                <a:spcPts val="1752"/>
              </a:lnSpc>
            </a:pPr>
            <a:endParaRPr lang="en-CA" sz="1588">
              <a:solidFill>
                <a:srgbClr val="000000"/>
              </a:solidFill>
            </a:endParaRPr>
          </a:p>
        </p:txBody>
      </p:sp>
      <p:sp>
        <p:nvSpPr>
          <p:cNvPr id="7" name="TextBox 7"/>
          <p:cNvSpPr txBox="1"/>
          <p:nvPr/>
        </p:nvSpPr>
        <p:spPr>
          <a:xfrm>
            <a:off x="3059207" y="3193677"/>
            <a:ext cx="5619295" cy="730969"/>
          </a:xfrm>
          <a:prstGeom prst="rect">
            <a:avLst/>
          </a:prstGeom>
          <a:noFill/>
        </p:spPr>
        <p:txBody>
          <a:bodyPr vert="horz" wrap="none" lIns="0" tIns="0" rIns="0" bIns="0" rtlCol="0">
            <a:spAutoFit/>
          </a:bodyPr>
          <a:lstStyle/>
          <a:p>
            <a:pPr>
              <a:lnSpc>
                <a:spcPts val="1941"/>
              </a:lnSpc>
            </a:pPr>
            <a:r>
              <a:rPr lang="en-CA" sz="1588">
                <a:solidFill>
                  <a:srgbClr val="FFFFFF"/>
                </a:solidFill>
                <a:latin typeface="Calibri"/>
                <a:cs typeface="Calibri"/>
              </a:rPr>
              <a:t>Production Facilities (number &amp; type of wells, surface facilities type)</a:t>
            </a:r>
            <a:br>
              <a:rPr lang="en-CA" sz="1588">
                <a:solidFill>
                  <a:srgbClr val="000000"/>
                </a:solidFill>
                <a:latin typeface="Times New Roman"/>
              </a:rPr>
            </a:br>
            <a:r>
              <a:rPr lang="en-CA" sz="1588">
                <a:solidFill>
                  <a:srgbClr val="FFFFFF"/>
                </a:solidFill>
                <a:latin typeface="Calibri"/>
                <a:cs typeface="Calibri"/>
              </a:rPr>
              <a:t>Project Plan (including Cost, Schedule, Quality)</a:t>
            </a:r>
          </a:p>
          <a:p>
            <a:pPr>
              <a:lnSpc>
                <a:spcPts val="1941"/>
              </a:lnSpc>
            </a:pPr>
            <a:endParaRPr lang="en-CA" sz="1588">
              <a:solidFill>
                <a:srgbClr val="000000"/>
              </a:solidFill>
            </a:endParaRPr>
          </a:p>
        </p:txBody>
      </p:sp>
      <p:sp>
        <p:nvSpPr>
          <p:cNvPr id="8" name="TextBox 8"/>
          <p:cNvSpPr txBox="1"/>
          <p:nvPr/>
        </p:nvSpPr>
        <p:spPr>
          <a:xfrm>
            <a:off x="3059206" y="3686736"/>
            <a:ext cx="1510350"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Calibri"/>
                <a:cs typeface="Calibri"/>
              </a:rPr>
              <a:t>Project Economics</a:t>
            </a:r>
          </a:p>
          <a:p>
            <a:pPr>
              <a:lnSpc>
                <a:spcPts val="1827"/>
              </a:lnSpc>
            </a:pPr>
            <a:endParaRPr lang="en-CA" sz="1588">
              <a:solidFill>
                <a:srgbClr val="000000"/>
              </a:solidFill>
            </a:endParaRPr>
          </a:p>
        </p:txBody>
      </p:sp>
      <p:sp>
        <p:nvSpPr>
          <p:cNvPr id="9" name="TextBox 9"/>
          <p:cNvSpPr txBox="1"/>
          <p:nvPr/>
        </p:nvSpPr>
        <p:spPr>
          <a:xfrm>
            <a:off x="3059206" y="3933265"/>
            <a:ext cx="4653518" cy="461665"/>
          </a:xfrm>
          <a:prstGeom prst="rect">
            <a:avLst/>
          </a:prstGeom>
          <a:noFill/>
        </p:spPr>
        <p:txBody>
          <a:bodyPr vert="horz" wrap="none" lIns="0" tIns="0" rIns="0" bIns="0" rtlCol="0">
            <a:spAutoFit/>
          </a:bodyPr>
          <a:lstStyle/>
          <a:p>
            <a:pPr>
              <a:lnSpc>
                <a:spcPts val="1827"/>
              </a:lnSpc>
            </a:pPr>
            <a:r>
              <a:rPr lang="en-CA" sz="1588" dirty="0">
                <a:solidFill>
                  <a:srgbClr val="FFFFFF"/>
                </a:solidFill>
                <a:latin typeface="Calibri"/>
                <a:cs typeface="Calibri"/>
              </a:rPr>
              <a:t>Other aspects like Risk, Health Safety Environment (HSE)</a:t>
            </a:r>
          </a:p>
          <a:p>
            <a:pPr>
              <a:lnSpc>
                <a:spcPts val="1827"/>
              </a:lnSpc>
            </a:pPr>
            <a:endParaRPr lang="en-CA" sz="1588" dirty="0">
              <a:solidFill>
                <a:srgbClr val="000000"/>
              </a:solidFill>
            </a:endParaRPr>
          </a:p>
        </p:txBody>
      </p:sp>
      <p:sp>
        <p:nvSpPr>
          <p:cNvPr id="10" name="TextBox 10"/>
          <p:cNvSpPr txBox="1"/>
          <p:nvPr/>
        </p:nvSpPr>
        <p:spPr>
          <a:xfrm>
            <a:off x="2398059" y="4202206"/>
            <a:ext cx="6667723" cy="615553"/>
          </a:xfrm>
          <a:prstGeom prst="rect">
            <a:avLst/>
          </a:prstGeom>
          <a:noFill/>
        </p:spPr>
        <p:txBody>
          <a:bodyPr vert="horz" wrap="none" lIns="0" tIns="0" rIns="0" bIns="0" rtlCol="0">
            <a:spAutoFit/>
          </a:bodyPr>
          <a:lstStyle/>
          <a:p>
            <a:pPr>
              <a:lnSpc>
                <a:spcPts val="1588"/>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FDP shall be approved by the host authority. Once approved, the Company will</a:t>
            </a:r>
            <a:br>
              <a:rPr lang="en-CA" sz="1588">
                <a:solidFill>
                  <a:srgbClr val="000000"/>
                </a:solidFill>
                <a:latin typeface="Times New Roman"/>
              </a:rPr>
            </a:br>
            <a:r>
              <a:rPr lang="en-CA" sz="1588">
                <a:solidFill>
                  <a:srgbClr val="FFFFFF"/>
                </a:solidFill>
                <a:latin typeface="Calibri"/>
                <a:cs typeface="Calibri"/>
              </a:rPr>
              <a:t>	conduct a tender for facilities development.</a:t>
            </a:r>
          </a:p>
          <a:p>
            <a:pPr>
              <a:lnSpc>
                <a:spcPts val="1588"/>
              </a:lnSpc>
            </a:pPr>
            <a:endParaRPr lang="en-CA" sz="1588">
              <a:solidFill>
                <a:srgbClr val="000000"/>
              </a:solidFill>
            </a:endParaRPr>
          </a:p>
        </p:txBody>
      </p:sp>
      <p:sp>
        <p:nvSpPr>
          <p:cNvPr id="11" name="TextBox 11"/>
          <p:cNvSpPr txBox="1"/>
          <p:nvPr/>
        </p:nvSpPr>
        <p:spPr>
          <a:xfrm>
            <a:off x="2398059" y="4639236"/>
            <a:ext cx="7264681" cy="769441"/>
          </a:xfrm>
          <a:prstGeom prst="rect">
            <a:avLst/>
          </a:prstGeom>
          <a:noFill/>
        </p:spPr>
        <p:txBody>
          <a:bodyPr vert="horz" wrap="none" lIns="0" tIns="0" rIns="0" bIns="0" rtlCol="0">
            <a:spAutoFit/>
          </a:bodyPr>
          <a:lstStyle/>
          <a:p>
            <a:pPr>
              <a:lnSpc>
                <a:spcPts val="1544"/>
              </a:lnSpc>
              <a:tabLst>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In the same time, Company will secure the hydrocarbon sales, especially gas, known</a:t>
            </a:r>
            <a:br>
              <a:rPr lang="en-CA" sz="1588">
                <a:solidFill>
                  <a:srgbClr val="000000"/>
                </a:solidFill>
                <a:latin typeface="Times New Roman"/>
              </a:rPr>
            </a:br>
            <a:r>
              <a:rPr lang="en-CA" sz="1588">
                <a:solidFill>
                  <a:srgbClr val="FFFFFF"/>
                </a:solidFill>
                <a:latin typeface="Calibri"/>
                <a:cs typeface="Calibri"/>
              </a:rPr>
              <a:t>	as Gas Sales Agreement (GSA). While for oil, it will be absorbed by the market as per</a:t>
            </a:r>
            <a:br>
              <a:rPr lang="en-CA" sz="1588">
                <a:solidFill>
                  <a:srgbClr val="000000"/>
                </a:solidFill>
                <a:latin typeface="Times New Roman"/>
              </a:rPr>
            </a:br>
            <a:r>
              <a:rPr lang="en-CA" sz="1588">
                <a:solidFill>
                  <a:srgbClr val="FFFFFF"/>
                </a:solidFill>
                <a:latin typeface="Calibri"/>
                <a:cs typeface="Calibri"/>
              </a:rPr>
              <a:t>	oil price trend.</a:t>
            </a:r>
          </a:p>
          <a:p>
            <a:pPr>
              <a:lnSpc>
                <a:spcPts val="1544"/>
              </a:lnSpc>
            </a:pPr>
            <a:endParaRPr lang="en-CA" sz="1588">
              <a:solidFill>
                <a:srgbClr val="000000"/>
              </a:solidFill>
            </a:endParaRPr>
          </a:p>
        </p:txBody>
      </p:sp>
      <p:sp>
        <p:nvSpPr>
          <p:cNvPr id="12" name="TextBox 12"/>
          <p:cNvSpPr txBox="1"/>
          <p:nvPr/>
        </p:nvSpPr>
        <p:spPr>
          <a:xfrm>
            <a:off x="2398059" y="5266765"/>
            <a:ext cx="7145161" cy="961802"/>
          </a:xfrm>
          <a:prstGeom prst="rect">
            <a:avLst/>
          </a:prstGeom>
          <a:noFill/>
        </p:spPr>
        <p:txBody>
          <a:bodyPr vert="horz" wrap="none" lIns="0" tIns="0" rIns="0" bIns="0" rtlCol="0">
            <a:spAutoFit/>
          </a:bodyPr>
          <a:lstStyle/>
          <a:p>
            <a:pPr>
              <a:lnSpc>
                <a:spcPts val="1500"/>
              </a:lnSpc>
              <a:tabLst>
                <a:tab pos="302575" algn="l"/>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Once the GSA secured and cost of development known from proposed tender price,</a:t>
            </a:r>
            <a:br>
              <a:rPr lang="en-CA" sz="1588">
                <a:solidFill>
                  <a:srgbClr val="000000"/>
                </a:solidFill>
                <a:latin typeface="Times New Roman"/>
              </a:rPr>
            </a:br>
            <a:r>
              <a:rPr lang="en-CA" sz="1588">
                <a:solidFill>
                  <a:srgbClr val="FFFFFF"/>
                </a:solidFill>
                <a:latin typeface="Calibri"/>
                <a:cs typeface="Calibri"/>
              </a:rPr>
              <a:t>	the Company will further calculate the project economic. If it meet the criteria, the</a:t>
            </a:r>
            <a:br>
              <a:rPr lang="en-CA" sz="1588">
                <a:solidFill>
                  <a:srgbClr val="000000"/>
                </a:solidFill>
                <a:latin typeface="Times New Roman"/>
              </a:rPr>
            </a:br>
            <a:r>
              <a:rPr lang="en-CA" sz="1588">
                <a:solidFill>
                  <a:srgbClr val="FFFFFF"/>
                </a:solidFill>
                <a:latin typeface="Calibri"/>
                <a:cs typeface="Calibri"/>
              </a:rPr>
              <a:t>	Company will sanction (commit to invest money) the project, known as Final</a:t>
            </a:r>
            <a:br>
              <a:rPr lang="en-CA" sz="1588">
                <a:solidFill>
                  <a:srgbClr val="000000"/>
                </a:solidFill>
                <a:latin typeface="Times New Roman"/>
              </a:rPr>
            </a:br>
            <a:r>
              <a:rPr lang="en-CA" sz="1588">
                <a:solidFill>
                  <a:srgbClr val="FFFFFF"/>
                </a:solidFill>
                <a:latin typeface="Calibri"/>
                <a:cs typeface="Calibri"/>
              </a:rPr>
              <a:t>	Investment Decision (FID)</a:t>
            </a:r>
          </a:p>
          <a:p>
            <a:pPr>
              <a:lnSpc>
                <a:spcPts val="1500"/>
              </a:lnSpc>
            </a:pPr>
            <a:endParaRPr lang="en-CA" sz="1588">
              <a:solidFill>
                <a:srgbClr val="000000"/>
              </a:solidFill>
            </a:endParaRPr>
          </a:p>
        </p:txBody>
      </p:sp>
    </p:spTree>
    <p:extLst>
      <p:ext uri="{BB962C8B-B14F-4D97-AF65-F5344CB8AC3E}">
        <p14:creationId xmlns:p14="http://schemas.microsoft.com/office/powerpoint/2010/main" val="210348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1"/>
            <a:ext cx="11201399" cy="6858001"/>
          </a:xfrm>
          <a:prstGeom prst="rect">
            <a:avLst/>
          </a:prstGeom>
        </p:spPr>
      </p:pic>
      <p:sp>
        <p:nvSpPr>
          <p:cNvPr id="16" name="TextBox 2"/>
          <p:cNvSpPr txBox="1"/>
          <p:nvPr/>
        </p:nvSpPr>
        <p:spPr>
          <a:xfrm>
            <a:off x="3204883" y="1187823"/>
            <a:ext cx="2964401"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Production Facilities</a:t>
            </a:r>
          </a:p>
          <a:p>
            <a:pPr>
              <a:lnSpc>
                <a:spcPts val="3247"/>
              </a:lnSpc>
            </a:pPr>
            <a:endParaRPr lang="en-CA" sz="2827">
              <a:solidFill>
                <a:srgbClr val="000000"/>
              </a:solidFill>
            </a:endParaRPr>
          </a:p>
        </p:txBody>
      </p:sp>
      <p:sp>
        <p:nvSpPr>
          <p:cNvPr id="3" name="TextBox 3"/>
          <p:cNvSpPr txBox="1"/>
          <p:nvPr/>
        </p:nvSpPr>
        <p:spPr>
          <a:xfrm>
            <a:off x="7496735" y="1949824"/>
            <a:ext cx="2243948" cy="1744067"/>
          </a:xfrm>
          <a:prstGeom prst="rect">
            <a:avLst/>
          </a:prstGeom>
          <a:noFill/>
        </p:spPr>
        <p:txBody>
          <a:bodyPr vert="horz" wrap="none" lIns="0" tIns="0" rIns="0" bIns="0" rtlCol="0">
            <a:spAutoFit/>
          </a:bodyPr>
          <a:lstStyle/>
          <a:p>
            <a:pPr>
              <a:lnSpc>
                <a:spcPts val="1690"/>
              </a:lnSpc>
              <a:tabLst>
                <a:tab pos="302575" algn="l"/>
                <a:tab pos="302575" algn="l"/>
                <a:tab pos="302575" algn="l"/>
                <a:tab pos="302575" algn="l"/>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A set of equipment to</a:t>
            </a:r>
            <a:br>
              <a:rPr lang="en-CA" sz="1768">
                <a:solidFill>
                  <a:srgbClr val="000000"/>
                </a:solidFill>
                <a:latin typeface="Times New Roman"/>
              </a:rPr>
            </a:br>
            <a:r>
              <a:rPr lang="en-CA" sz="1768">
                <a:solidFill>
                  <a:srgbClr val="FFFFFF"/>
                </a:solidFill>
                <a:latin typeface="Calibri"/>
                <a:cs typeface="Calibri"/>
              </a:rPr>
              <a:t>	extract (lift) oil &amp; gas</a:t>
            </a:r>
            <a:br>
              <a:rPr lang="en-CA" sz="1768">
                <a:solidFill>
                  <a:srgbClr val="000000"/>
                </a:solidFill>
                <a:latin typeface="Times New Roman"/>
              </a:rPr>
            </a:br>
            <a:r>
              <a:rPr lang="en-CA" sz="1768">
                <a:solidFill>
                  <a:srgbClr val="FFFFFF"/>
                </a:solidFill>
                <a:latin typeface="Calibri"/>
                <a:cs typeface="Calibri"/>
              </a:rPr>
              <a:t>	from subsurface to</a:t>
            </a:r>
            <a:br>
              <a:rPr lang="en-CA" sz="1768">
                <a:solidFill>
                  <a:srgbClr val="000000"/>
                </a:solidFill>
                <a:latin typeface="Times New Roman"/>
              </a:rPr>
            </a:br>
            <a:r>
              <a:rPr lang="en-CA" sz="1768">
                <a:solidFill>
                  <a:srgbClr val="FFFFFF"/>
                </a:solidFill>
                <a:latin typeface="Calibri"/>
                <a:cs typeface="Calibri"/>
              </a:rPr>
              <a:t>	surface, process, &amp;</a:t>
            </a:r>
            <a:br>
              <a:rPr lang="en-CA" sz="1768">
                <a:solidFill>
                  <a:srgbClr val="000000"/>
                </a:solidFill>
                <a:latin typeface="Times New Roman"/>
              </a:rPr>
            </a:br>
            <a:r>
              <a:rPr lang="en-CA" sz="1768">
                <a:solidFill>
                  <a:srgbClr val="FFFFFF"/>
                </a:solidFill>
                <a:latin typeface="Calibri"/>
                <a:cs typeface="Calibri"/>
              </a:rPr>
              <a:t>	export it to customer</a:t>
            </a:r>
            <a:br>
              <a:rPr lang="en-CA" sz="1768">
                <a:solidFill>
                  <a:srgbClr val="000000"/>
                </a:solidFill>
                <a:latin typeface="Times New Roman"/>
              </a:rPr>
            </a:br>
            <a:r>
              <a:rPr lang="en-CA" sz="1768">
                <a:solidFill>
                  <a:srgbClr val="FFFFFF"/>
                </a:solidFill>
                <a:latin typeface="Calibri"/>
                <a:cs typeface="Calibri"/>
              </a:rPr>
              <a:t>	as per requirement</a:t>
            </a:r>
            <a:br>
              <a:rPr lang="en-CA" sz="1768">
                <a:solidFill>
                  <a:srgbClr val="000000"/>
                </a:solidFill>
                <a:latin typeface="Times New Roman"/>
              </a:rPr>
            </a:br>
            <a:r>
              <a:rPr lang="en-CA" sz="1768">
                <a:solidFill>
                  <a:srgbClr val="FFFFFF"/>
                </a:solidFill>
                <a:latin typeface="Calibri"/>
                <a:cs typeface="Calibri"/>
              </a:rPr>
              <a:t>	specified in the</a:t>
            </a:r>
          </a:p>
          <a:p>
            <a:pPr>
              <a:lnSpc>
                <a:spcPts val="1690"/>
              </a:lnSpc>
            </a:pPr>
            <a:endParaRPr lang="en-CA" sz="1768">
              <a:solidFill>
                <a:srgbClr val="000000"/>
              </a:solidFill>
            </a:endParaRPr>
          </a:p>
        </p:txBody>
      </p:sp>
      <p:sp>
        <p:nvSpPr>
          <p:cNvPr id="4" name="TextBox 4"/>
          <p:cNvSpPr txBox="1"/>
          <p:nvPr/>
        </p:nvSpPr>
        <p:spPr>
          <a:xfrm>
            <a:off x="2431677" y="3753971"/>
            <a:ext cx="803682"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Oil tanker</a:t>
            </a:r>
          </a:p>
          <a:p>
            <a:pPr>
              <a:lnSpc>
                <a:spcPts val="1827"/>
              </a:lnSpc>
            </a:pPr>
            <a:endParaRPr lang="en-CA" sz="1588">
              <a:solidFill>
                <a:srgbClr val="000000"/>
              </a:solidFill>
            </a:endParaRPr>
          </a:p>
        </p:txBody>
      </p:sp>
      <p:sp>
        <p:nvSpPr>
          <p:cNvPr id="5" name="TextBox 5"/>
          <p:cNvSpPr txBox="1"/>
          <p:nvPr/>
        </p:nvSpPr>
        <p:spPr>
          <a:xfrm>
            <a:off x="3608295" y="3910854"/>
            <a:ext cx="426399" cy="320601"/>
          </a:xfrm>
          <a:prstGeom prst="rect">
            <a:avLst/>
          </a:prstGeom>
          <a:noFill/>
        </p:spPr>
        <p:txBody>
          <a:bodyPr vert="horz" wrap="none" lIns="0" tIns="0" rIns="0" bIns="0" rtlCol="0">
            <a:spAutoFit/>
          </a:bodyPr>
          <a:lstStyle/>
          <a:p>
            <a:pPr>
              <a:lnSpc>
                <a:spcPts val="1235"/>
              </a:lnSpc>
            </a:pPr>
            <a:r>
              <a:rPr lang="en-CA" sz="1588">
                <a:solidFill>
                  <a:srgbClr val="FFFFFF"/>
                </a:solidFill>
                <a:latin typeface="Calibri"/>
                <a:cs typeface="Calibri"/>
              </a:rPr>
              <a:t>FPSO</a:t>
            </a:r>
          </a:p>
          <a:p>
            <a:pPr>
              <a:lnSpc>
                <a:spcPts val="1271"/>
              </a:lnSpc>
            </a:pPr>
            <a:endParaRPr lang="en-CA" sz="1588">
              <a:solidFill>
                <a:srgbClr val="000000"/>
              </a:solidFill>
            </a:endParaRPr>
          </a:p>
        </p:txBody>
      </p:sp>
      <p:sp>
        <p:nvSpPr>
          <p:cNvPr id="6" name="TextBox 6"/>
          <p:cNvSpPr txBox="1"/>
          <p:nvPr/>
        </p:nvSpPr>
        <p:spPr>
          <a:xfrm>
            <a:off x="6488206" y="3507442"/>
            <a:ext cx="718787"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Offshore</a:t>
            </a:r>
          </a:p>
          <a:p>
            <a:pPr>
              <a:lnSpc>
                <a:spcPts val="1827"/>
              </a:lnSpc>
            </a:pPr>
            <a:endParaRPr lang="en-CA" sz="1588">
              <a:solidFill>
                <a:srgbClr val="000000"/>
              </a:solidFill>
            </a:endParaRPr>
          </a:p>
        </p:txBody>
      </p:sp>
      <p:sp>
        <p:nvSpPr>
          <p:cNvPr id="7" name="TextBox 7"/>
          <p:cNvSpPr txBox="1"/>
          <p:nvPr/>
        </p:nvSpPr>
        <p:spPr>
          <a:xfrm>
            <a:off x="6488206" y="3742765"/>
            <a:ext cx="707886" cy="73096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Surface</a:t>
            </a:r>
            <a:br>
              <a:rPr lang="en-CA" sz="1588">
                <a:solidFill>
                  <a:srgbClr val="000000"/>
                </a:solidFill>
                <a:latin typeface="Times New Roman"/>
              </a:rPr>
            </a:br>
            <a:r>
              <a:rPr lang="en-CA" sz="1588">
                <a:solidFill>
                  <a:srgbClr val="FFFFFF"/>
                </a:solidFill>
                <a:latin typeface="Calibri"/>
                <a:cs typeface="Calibri"/>
              </a:rPr>
              <a:t>Facilities</a:t>
            </a:r>
          </a:p>
          <a:p>
            <a:pPr>
              <a:lnSpc>
                <a:spcPts val="1902"/>
              </a:lnSpc>
            </a:pPr>
            <a:endParaRPr lang="en-CA" sz="1588">
              <a:solidFill>
                <a:srgbClr val="000000"/>
              </a:solidFill>
            </a:endParaRPr>
          </a:p>
        </p:txBody>
      </p:sp>
      <p:sp>
        <p:nvSpPr>
          <p:cNvPr id="8" name="TextBox 8"/>
          <p:cNvSpPr txBox="1"/>
          <p:nvPr/>
        </p:nvSpPr>
        <p:spPr>
          <a:xfrm>
            <a:off x="5771030" y="4751294"/>
            <a:ext cx="447815"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Wells</a:t>
            </a:r>
          </a:p>
          <a:p>
            <a:pPr>
              <a:lnSpc>
                <a:spcPts val="1827"/>
              </a:lnSpc>
            </a:pPr>
            <a:endParaRPr lang="en-CA" sz="1588">
              <a:solidFill>
                <a:srgbClr val="000000"/>
              </a:solidFill>
            </a:endParaRPr>
          </a:p>
        </p:txBody>
      </p:sp>
      <p:sp>
        <p:nvSpPr>
          <p:cNvPr id="9" name="TextBox 9"/>
          <p:cNvSpPr txBox="1"/>
          <p:nvPr/>
        </p:nvSpPr>
        <p:spPr>
          <a:xfrm>
            <a:off x="5961530" y="5748618"/>
            <a:ext cx="775469"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Reservoir</a:t>
            </a:r>
          </a:p>
          <a:p>
            <a:pPr>
              <a:lnSpc>
                <a:spcPts val="1827"/>
              </a:lnSpc>
            </a:pPr>
            <a:endParaRPr lang="en-CA" sz="1588">
              <a:solidFill>
                <a:srgbClr val="000000"/>
              </a:solidFill>
            </a:endParaRPr>
          </a:p>
        </p:txBody>
      </p:sp>
      <p:sp>
        <p:nvSpPr>
          <p:cNvPr id="10" name="TextBox 10"/>
          <p:cNvSpPr txBox="1"/>
          <p:nvPr/>
        </p:nvSpPr>
        <p:spPr>
          <a:xfrm>
            <a:off x="7799294" y="3451412"/>
            <a:ext cx="818494" cy="461665"/>
          </a:xfrm>
          <a:prstGeom prst="rect">
            <a:avLst/>
          </a:prstGeom>
          <a:noFill/>
        </p:spPr>
        <p:txBody>
          <a:bodyPr vert="horz" wrap="none" lIns="0" tIns="0" rIns="0" bIns="0" rtlCol="0">
            <a:spAutoFit/>
          </a:bodyPr>
          <a:lstStyle/>
          <a:p>
            <a:pPr>
              <a:lnSpc>
                <a:spcPts val="1765"/>
              </a:lnSpc>
            </a:pPr>
            <a:r>
              <a:rPr lang="en-CA" sz="1768">
                <a:solidFill>
                  <a:srgbClr val="FFFFFF"/>
                </a:solidFill>
                <a:latin typeface="Calibri"/>
                <a:cs typeface="Calibri"/>
              </a:rPr>
              <a:t>contract.</a:t>
            </a:r>
          </a:p>
          <a:p>
            <a:pPr>
              <a:lnSpc>
                <a:spcPts val="1782"/>
              </a:lnSpc>
            </a:pPr>
            <a:endParaRPr lang="en-CA" sz="1768">
              <a:solidFill>
                <a:srgbClr val="000000"/>
              </a:solidFill>
            </a:endParaRPr>
          </a:p>
        </p:txBody>
      </p:sp>
      <p:sp>
        <p:nvSpPr>
          <p:cNvPr id="11" name="TextBox 11"/>
          <p:cNvSpPr txBox="1"/>
          <p:nvPr/>
        </p:nvSpPr>
        <p:spPr>
          <a:xfrm>
            <a:off x="7496736" y="3731559"/>
            <a:ext cx="2227405"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Based on the location,</a:t>
            </a:r>
            <a:br>
              <a:rPr lang="en-CA" sz="1768">
                <a:solidFill>
                  <a:srgbClr val="000000"/>
                </a:solidFill>
                <a:latin typeface="Times New Roman"/>
              </a:rPr>
            </a:br>
            <a:r>
              <a:rPr lang="en-CA" sz="1768">
                <a:solidFill>
                  <a:srgbClr val="FFFFFF"/>
                </a:solidFill>
                <a:latin typeface="Calibri"/>
                <a:cs typeface="Calibri"/>
              </a:rPr>
              <a:t>	it consists of</a:t>
            </a:r>
          </a:p>
          <a:p>
            <a:pPr>
              <a:lnSpc>
                <a:spcPts val="1694"/>
              </a:lnSpc>
            </a:pPr>
            <a:endParaRPr lang="en-CA" sz="1768">
              <a:solidFill>
                <a:srgbClr val="000000"/>
              </a:solidFill>
            </a:endParaRPr>
          </a:p>
        </p:txBody>
      </p:sp>
      <p:sp>
        <p:nvSpPr>
          <p:cNvPr id="12" name="TextBox 12"/>
          <p:cNvSpPr txBox="1"/>
          <p:nvPr/>
        </p:nvSpPr>
        <p:spPr>
          <a:xfrm>
            <a:off x="7799294" y="4157383"/>
            <a:ext cx="1848776" cy="654025"/>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subsurface (wells) &amp;</a:t>
            </a:r>
            <a:br>
              <a:rPr lang="en-CA" sz="1768">
                <a:solidFill>
                  <a:srgbClr val="000000"/>
                </a:solidFill>
                <a:latin typeface="Times New Roman"/>
              </a:rPr>
            </a:br>
            <a:r>
              <a:rPr lang="en-CA" sz="1768">
                <a:solidFill>
                  <a:srgbClr val="FFFFFF"/>
                </a:solidFill>
                <a:latin typeface="Calibri"/>
                <a:cs typeface="Calibri"/>
              </a:rPr>
              <a:t>surface facilities.</a:t>
            </a:r>
          </a:p>
          <a:p>
            <a:pPr>
              <a:lnSpc>
                <a:spcPts val="1694"/>
              </a:lnSpc>
            </a:pPr>
            <a:endParaRPr lang="en-CA" sz="1768">
              <a:solidFill>
                <a:srgbClr val="000000"/>
              </a:solidFill>
            </a:endParaRPr>
          </a:p>
        </p:txBody>
      </p:sp>
      <p:sp>
        <p:nvSpPr>
          <p:cNvPr id="13" name="TextBox 13"/>
          <p:cNvSpPr txBox="1"/>
          <p:nvPr/>
        </p:nvSpPr>
        <p:spPr>
          <a:xfrm>
            <a:off x="7496735" y="4639236"/>
            <a:ext cx="2248116"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Optimum facilities size</a:t>
            </a:r>
            <a:br>
              <a:rPr lang="en-CA" sz="1768">
                <a:solidFill>
                  <a:srgbClr val="000000"/>
                </a:solidFill>
                <a:latin typeface="Times New Roman"/>
              </a:rPr>
            </a:br>
            <a:r>
              <a:rPr lang="en-CA" sz="1768">
                <a:solidFill>
                  <a:srgbClr val="FFFFFF"/>
                </a:solidFill>
                <a:latin typeface="Calibri"/>
                <a:cs typeface="Calibri"/>
              </a:rPr>
              <a:t>	will depend on</a:t>
            </a:r>
          </a:p>
          <a:p>
            <a:pPr>
              <a:lnSpc>
                <a:spcPts val="1694"/>
              </a:lnSpc>
            </a:pPr>
            <a:endParaRPr lang="en-CA" sz="1768">
              <a:solidFill>
                <a:srgbClr val="000000"/>
              </a:solidFill>
            </a:endParaRPr>
          </a:p>
        </p:txBody>
      </p:sp>
      <p:sp>
        <p:nvSpPr>
          <p:cNvPr id="14" name="TextBox 14"/>
          <p:cNvSpPr txBox="1"/>
          <p:nvPr/>
        </p:nvSpPr>
        <p:spPr>
          <a:xfrm>
            <a:off x="7799295" y="5076265"/>
            <a:ext cx="1595565" cy="654025"/>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reservoir size &amp;</a:t>
            </a:r>
            <a:br>
              <a:rPr lang="en-CA" sz="1768">
                <a:solidFill>
                  <a:srgbClr val="000000"/>
                </a:solidFill>
                <a:latin typeface="Times New Roman"/>
              </a:rPr>
            </a:br>
            <a:r>
              <a:rPr lang="en-CA" sz="1768">
                <a:solidFill>
                  <a:srgbClr val="FFFFFF"/>
                </a:solidFill>
                <a:latin typeface="Calibri"/>
                <a:cs typeface="Calibri"/>
              </a:rPr>
              <a:t>contract duration</a:t>
            </a:r>
          </a:p>
          <a:p>
            <a:pPr>
              <a:lnSpc>
                <a:spcPts val="1694"/>
              </a:lnSpc>
            </a:pPr>
            <a:endParaRPr lang="en-CA" sz="1768">
              <a:solidFill>
                <a:srgbClr val="000000"/>
              </a:solidFill>
            </a:endParaRPr>
          </a:p>
        </p:txBody>
      </p:sp>
      <p:sp>
        <p:nvSpPr>
          <p:cNvPr id="15" name="TextBox 15"/>
          <p:cNvSpPr txBox="1"/>
          <p:nvPr/>
        </p:nvSpPr>
        <p:spPr>
          <a:xfrm>
            <a:off x="7799295" y="5502088"/>
            <a:ext cx="1909305" cy="872034"/>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which will define the</a:t>
            </a:r>
            <a:br>
              <a:rPr lang="en-CA" sz="1768">
                <a:solidFill>
                  <a:srgbClr val="000000"/>
                </a:solidFill>
                <a:latin typeface="Times New Roman"/>
              </a:rPr>
            </a:br>
            <a:r>
              <a:rPr lang="en-CA" sz="1768">
                <a:solidFill>
                  <a:srgbClr val="FFFFFF"/>
                </a:solidFill>
                <a:latin typeface="Calibri"/>
                <a:cs typeface="Calibri"/>
              </a:rPr>
              <a:t>optimum production</a:t>
            </a:r>
            <a:br>
              <a:rPr lang="en-CA" sz="1768">
                <a:solidFill>
                  <a:srgbClr val="000000"/>
                </a:solidFill>
                <a:latin typeface="Times New Roman"/>
              </a:rPr>
            </a:br>
            <a:r>
              <a:rPr lang="en-CA" sz="1768">
                <a:solidFill>
                  <a:srgbClr val="FFFFFF"/>
                </a:solidFill>
                <a:latin typeface="Calibri"/>
                <a:cs typeface="Calibri"/>
              </a:rPr>
              <a:t>rate</a:t>
            </a:r>
          </a:p>
          <a:p>
            <a:pPr>
              <a:lnSpc>
                <a:spcPts val="1690"/>
              </a:lnSpc>
            </a:pPr>
            <a:endParaRPr lang="en-CA" sz="1768">
              <a:solidFill>
                <a:srgbClr val="000000"/>
              </a:solidFill>
            </a:endParaRPr>
          </a:p>
        </p:txBody>
      </p:sp>
    </p:spTree>
    <p:extLst>
      <p:ext uri="{BB962C8B-B14F-4D97-AF65-F5344CB8AC3E}">
        <p14:creationId xmlns:p14="http://schemas.microsoft.com/office/powerpoint/2010/main" val="3981506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1"/>
            <a:ext cx="11277600" cy="6887497"/>
          </a:xfrm>
          <a:prstGeom prst="rect">
            <a:avLst/>
          </a:prstGeom>
        </p:spPr>
      </p:pic>
      <p:sp>
        <p:nvSpPr>
          <p:cNvPr id="7" name="TextBox 2"/>
          <p:cNvSpPr txBox="1"/>
          <p:nvPr/>
        </p:nvSpPr>
        <p:spPr>
          <a:xfrm>
            <a:off x="3204882" y="1187823"/>
            <a:ext cx="426963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Drilling &amp; Completion (Wells)</a:t>
            </a:r>
          </a:p>
          <a:p>
            <a:pPr>
              <a:lnSpc>
                <a:spcPts val="3247"/>
              </a:lnSpc>
            </a:pPr>
            <a:endParaRPr lang="en-CA" sz="2827">
              <a:solidFill>
                <a:srgbClr val="000000"/>
              </a:solidFill>
            </a:endParaRPr>
          </a:p>
        </p:txBody>
      </p:sp>
      <p:sp>
        <p:nvSpPr>
          <p:cNvPr id="3" name="TextBox 3"/>
          <p:cNvSpPr txBox="1"/>
          <p:nvPr/>
        </p:nvSpPr>
        <p:spPr>
          <a:xfrm>
            <a:off x="5233147" y="1837765"/>
            <a:ext cx="4360168"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A well is created by drilling a hole into the earth by</a:t>
            </a:r>
            <a:br>
              <a:rPr lang="en-CA" sz="1588">
                <a:solidFill>
                  <a:srgbClr val="000000"/>
                </a:solidFill>
                <a:latin typeface="Times New Roman"/>
              </a:rPr>
            </a:br>
            <a:r>
              <a:rPr lang="en-CA" sz="1588">
                <a:solidFill>
                  <a:srgbClr val="FFFFFF"/>
                </a:solidFill>
                <a:latin typeface="Calibri"/>
                <a:cs typeface="Calibri"/>
              </a:rPr>
              <a:t>	using a drilling rig that rotates a drill bit.</a:t>
            </a:r>
          </a:p>
          <a:p>
            <a:pPr>
              <a:lnSpc>
                <a:spcPts val="1500"/>
              </a:lnSpc>
            </a:pPr>
            <a:endParaRPr lang="en-CA" sz="1588">
              <a:solidFill>
                <a:srgbClr val="000000"/>
              </a:solidFill>
            </a:endParaRPr>
          </a:p>
        </p:txBody>
      </p:sp>
      <p:sp>
        <p:nvSpPr>
          <p:cNvPr id="4" name="TextBox 4"/>
          <p:cNvSpPr txBox="1"/>
          <p:nvPr/>
        </p:nvSpPr>
        <p:spPr>
          <a:xfrm>
            <a:off x="5233147" y="2263588"/>
            <a:ext cx="4589590" cy="961802"/>
          </a:xfrm>
          <a:prstGeom prst="rect">
            <a:avLst/>
          </a:prstGeom>
          <a:noFill/>
        </p:spPr>
        <p:txBody>
          <a:bodyPr vert="horz" wrap="none" lIns="0" tIns="0" rIns="0" bIns="0" rtlCol="0">
            <a:spAutoFit/>
          </a:bodyPr>
          <a:lstStyle/>
          <a:p>
            <a:pPr>
              <a:lnSpc>
                <a:spcPts val="1527"/>
              </a:lnSpc>
              <a:tabLst>
                <a:tab pos="302575" algn="l"/>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Once drilled, a steel pipe called casing is placed in the</a:t>
            </a:r>
            <a:br>
              <a:rPr lang="en-CA" sz="1588">
                <a:solidFill>
                  <a:srgbClr val="000000"/>
                </a:solidFill>
                <a:latin typeface="Times New Roman"/>
              </a:rPr>
            </a:br>
            <a:r>
              <a:rPr lang="en-CA" sz="1588">
                <a:solidFill>
                  <a:srgbClr val="FFFFFF"/>
                </a:solidFill>
                <a:latin typeface="Calibri"/>
                <a:cs typeface="Calibri"/>
              </a:rPr>
              <a:t>	hole &amp; secured with cement. This process is</a:t>
            </a:r>
            <a:br>
              <a:rPr lang="en-CA" sz="1588">
                <a:solidFill>
                  <a:srgbClr val="000000"/>
                </a:solidFill>
                <a:latin typeface="Times New Roman"/>
              </a:rPr>
            </a:br>
            <a:r>
              <a:rPr lang="en-CA" sz="1588">
                <a:solidFill>
                  <a:srgbClr val="FFFFFF"/>
                </a:solidFill>
                <a:latin typeface="Calibri"/>
                <a:cs typeface="Calibri"/>
              </a:rPr>
              <a:t>	continued by using smaller drill bit &amp; casing until</a:t>
            </a:r>
            <a:br>
              <a:rPr lang="en-CA" sz="1588">
                <a:solidFill>
                  <a:srgbClr val="000000"/>
                </a:solidFill>
                <a:latin typeface="Times New Roman"/>
              </a:rPr>
            </a:br>
            <a:r>
              <a:rPr lang="en-CA" sz="1588">
                <a:solidFill>
                  <a:srgbClr val="FFFFFF"/>
                </a:solidFill>
                <a:latin typeface="Calibri"/>
                <a:cs typeface="Calibri"/>
              </a:rPr>
              <a:t>	reach the reservoir target.</a:t>
            </a:r>
          </a:p>
          <a:p>
            <a:pPr>
              <a:lnSpc>
                <a:spcPts val="1527"/>
              </a:lnSpc>
            </a:pPr>
            <a:endParaRPr lang="en-CA" sz="1588">
              <a:solidFill>
                <a:srgbClr val="000000"/>
              </a:solidFill>
            </a:endParaRPr>
          </a:p>
        </p:txBody>
      </p:sp>
      <p:sp>
        <p:nvSpPr>
          <p:cNvPr id="5" name="TextBox 5"/>
          <p:cNvSpPr txBox="1"/>
          <p:nvPr/>
        </p:nvSpPr>
        <p:spPr>
          <a:xfrm>
            <a:off x="5233147" y="3092824"/>
            <a:ext cx="4616648" cy="769441"/>
          </a:xfrm>
          <a:prstGeom prst="rect">
            <a:avLst/>
          </a:prstGeom>
          <a:noFill/>
        </p:spPr>
        <p:txBody>
          <a:bodyPr vert="horz" wrap="none" lIns="0" tIns="0" rIns="0" bIns="0" rtlCol="0">
            <a:spAutoFit/>
          </a:bodyPr>
          <a:lstStyle/>
          <a:p>
            <a:pPr>
              <a:lnSpc>
                <a:spcPts val="1544"/>
              </a:lnSpc>
              <a:tabLst>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After reaching the target, well must be “completed”.</a:t>
            </a:r>
            <a:br>
              <a:rPr lang="en-CA" sz="1588">
                <a:solidFill>
                  <a:srgbClr val="000000"/>
                </a:solidFill>
                <a:latin typeface="Times New Roman"/>
              </a:rPr>
            </a:br>
            <a:r>
              <a:rPr lang="en-CA" sz="1588">
                <a:solidFill>
                  <a:srgbClr val="FFFFFF"/>
                </a:solidFill>
                <a:latin typeface="Calibri"/>
                <a:cs typeface="Calibri"/>
              </a:rPr>
              <a:t>	The process to prepare the well to produce oil &amp; gas</a:t>
            </a:r>
            <a:br>
              <a:rPr lang="en-CA" sz="1588">
                <a:solidFill>
                  <a:srgbClr val="000000"/>
                </a:solidFill>
                <a:latin typeface="Times New Roman"/>
              </a:rPr>
            </a:br>
            <a:r>
              <a:rPr lang="en-CA" sz="1588">
                <a:solidFill>
                  <a:srgbClr val="FFFFFF"/>
                </a:solidFill>
                <a:latin typeface="Calibri"/>
                <a:cs typeface="Calibri"/>
              </a:rPr>
              <a:t>	is called “completion”.</a:t>
            </a:r>
          </a:p>
          <a:p>
            <a:pPr>
              <a:lnSpc>
                <a:spcPts val="1544"/>
              </a:lnSpc>
            </a:pPr>
            <a:endParaRPr lang="en-CA" sz="1588">
              <a:solidFill>
                <a:srgbClr val="000000"/>
              </a:solidFill>
            </a:endParaRPr>
          </a:p>
        </p:txBody>
      </p:sp>
      <p:sp>
        <p:nvSpPr>
          <p:cNvPr id="6" name="TextBox 6"/>
          <p:cNvSpPr txBox="1"/>
          <p:nvPr/>
        </p:nvSpPr>
        <p:spPr>
          <a:xfrm>
            <a:off x="5233147" y="3709148"/>
            <a:ext cx="4511684" cy="615553"/>
          </a:xfrm>
          <a:prstGeom prst="rect">
            <a:avLst/>
          </a:prstGeom>
          <a:noFill/>
        </p:spPr>
        <p:txBody>
          <a:bodyPr vert="horz" wrap="none" lIns="0" tIns="0" rIns="0" bIns="0" rtlCol="0">
            <a:spAutoFit/>
          </a:bodyPr>
          <a:lstStyle/>
          <a:p>
            <a:pPr>
              <a:lnSpc>
                <a:spcPts val="1588"/>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Completion is designed to allow oil &amp; gas to flow but</a:t>
            </a:r>
            <a:br>
              <a:rPr lang="en-CA" sz="1588">
                <a:solidFill>
                  <a:srgbClr val="000000"/>
                </a:solidFill>
                <a:latin typeface="Times New Roman"/>
              </a:rPr>
            </a:br>
            <a:r>
              <a:rPr lang="en-CA" sz="1588">
                <a:solidFill>
                  <a:srgbClr val="FFFFFF"/>
                </a:solidFill>
                <a:latin typeface="Calibri"/>
                <a:cs typeface="Calibri"/>
              </a:rPr>
              <a:t>	to block unwanted material like sand.</a:t>
            </a:r>
          </a:p>
          <a:p>
            <a:pPr>
              <a:lnSpc>
                <a:spcPts val="1588"/>
              </a:lnSpc>
            </a:pPr>
            <a:endParaRPr lang="en-CA" sz="1588">
              <a:solidFill>
                <a:srgbClr val="000000"/>
              </a:solidFill>
            </a:endParaRPr>
          </a:p>
        </p:txBody>
      </p:sp>
    </p:spTree>
    <p:extLst>
      <p:ext uri="{BB962C8B-B14F-4D97-AF65-F5344CB8AC3E}">
        <p14:creationId xmlns:p14="http://schemas.microsoft.com/office/powerpoint/2010/main" val="136675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72748"/>
          </a:xfrm>
          <a:prstGeom prst="rect">
            <a:avLst/>
          </a:prstGeom>
        </p:spPr>
      </p:pic>
      <p:sp>
        <p:nvSpPr>
          <p:cNvPr id="11" name="TextBox 2"/>
          <p:cNvSpPr txBox="1"/>
          <p:nvPr/>
        </p:nvSpPr>
        <p:spPr>
          <a:xfrm>
            <a:off x="3204882" y="1187823"/>
            <a:ext cx="4141968"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Surface Production Facilities</a:t>
            </a:r>
          </a:p>
          <a:p>
            <a:pPr>
              <a:lnSpc>
                <a:spcPts val="3247"/>
              </a:lnSpc>
            </a:pPr>
            <a:endParaRPr lang="en-CA" sz="2827">
              <a:solidFill>
                <a:srgbClr val="000000"/>
              </a:solidFill>
            </a:endParaRPr>
          </a:p>
        </p:txBody>
      </p:sp>
      <p:sp>
        <p:nvSpPr>
          <p:cNvPr id="3" name="TextBox 3"/>
          <p:cNvSpPr txBox="1"/>
          <p:nvPr/>
        </p:nvSpPr>
        <p:spPr>
          <a:xfrm>
            <a:off x="5233148" y="1860177"/>
            <a:ext cx="3567387"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Surface Facilities consist of wellhead,</a:t>
            </a:r>
            <a:br>
              <a:rPr lang="en-CA" sz="1768">
                <a:solidFill>
                  <a:srgbClr val="000000"/>
                </a:solidFill>
                <a:latin typeface="Times New Roman"/>
              </a:rPr>
            </a:br>
            <a:r>
              <a:rPr lang="en-CA" sz="1768">
                <a:solidFill>
                  <a:srgbClr val="FFFFFF"/>
                </a:solidFill>
                <a:latin typeface="Calibri"/>
                <a:cs typeface="Calibri"/>
              </a:rPr>
              <a:t>	processing, and exporting facilities.</a:t>
            </a:r>
          </a:p>
          <a:p>
            <a:pPr>
              <a:lnSpc>
                <a:spcPts val="1677"/>
              </a:lnSpc>
            </a:pPr>
            <a:endParaRPr lang="en-CA" sz="1768">
              <a:solidFill>
                <a:srgbClr val="000000"/>
              </a:solidFill>
            </a:endParaRPr>
          </a:p>
        </p:txBody>
      </p:sp>
      <p:sp>
        <p:nvSpPr>
          <p:cNvPr id="4" name="TextBox 4"/>
          <p:cNvSpPr txBox="1"/>
          <p:nvPr/>
        </p:nvSpPr>
        <p:spPr>
          <a:xfrm>
            <a:off x="5233147" y="2308412"/>
            <a:ext cx="4294765"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Wellhead is the top part of the wells which is</a:t>
            </a:r>
          </a:p>
          <a:p>
            <a:pPr>
              <a:lnSpc>
                <a:spcPts val="2030"/>
              </a:lnSpc>
            </a:pPr>
            <a:endParaRPr lang="en-CA" sz="1768">
              <a:solidFill>
                <a:srgbClr val="000000"/>
              </a:solidFill>
            </a:endParaRPr>
          </a:p>
        </p:txBody>
      </p:sp>
      <p:sp>
        <p:nvSpPr>
          <p:cNvPr id="5" name="TextBox 5"/>
          <p:cNvSpPr txBox="1"/>
          <p:nvPr/>
        </p:nvSpPr>
        <p:spPr>
          <a:xfrm>
            <a:off x="5535706" y="2554941"/>
            <a:ext cx="4352666" cy="872034"/>
          </a:xfrm>
          <a:prstGeom prst="rect">
            <a:avLst/>
          </a:prstGeom>
          <a:noFill/>
        </p:spPr>
        <p:txBody>
          <a:bodyPr vert="horz" wrap="none" lIns="0" tIns="0" rIns="0" bIns="0" rtlCol="0">
            <a:spAutoFit/>
          </a:bodyPr>
          <a:lstStyle/>
          <a:p>
            <a:pPr>
              <a:lnSpc>
                <a:spcPts val="1721"/>
              </a:lnSpc>
            </a:pPr>
            <a:r>
              <a:rPr lang="en-CA" sz="1768">
                <a:solidFill>
                  <a:srgbClr val="FFFFFF"/>
                </a:solidFill>
                <a:latin typeface="Calibri"/>
                <a:cs typeface="Calibri"/>
              </a:rPr>
              <a:t>used to control the flow, protect from excessive</a:t>
            </a:r>
            <a:br>
              <a:rPr lang="en-CA" sz="1768">
                <a:solidFill>
                  <a:srgbClr val="000000"/>
                </a:solidFill>
                <a:latin typeface="Times New Roman"/>
              </a:rPr>
            </a:br>
            <a:r>
              <a:rPr lang="en-CA" sz="1768">
                <a:solidFill>
                  <a:srgbClr val="FFFFFF"/>
                </a:solidFill>
                <a:latin typeface="Calibri"/>
                <a:cs typeface="Calibri"/>
              </a:rPr>
              <a:t>pressure, and interface between surface and</a:t>
            </a:r>
            <a:br>
              <a:rPr lang="en-CA" sz="1768">
                <a:solidFill>
                  <a:srgbClr val="000000"/>
                </a:solidFill>
                <a:latin typeface="Times New Roman"/>
              </a:rPr>
            </a:br>
            <a:r>
              <a:rPr lang="en-CA" sz="1768">
                <a:solidFill>
                  <a:srgbClr val="FFFFFF"/>
                </a:solidFill>
                <a:latin typeface="Calibri"/>
                <a:cs typeface="Calibri"/>
              </a:rPr>
              <a:t>reservoir.</a:t>
            </a:r>
          </a:p>
          <a:p>
            <a:pPr>
              <a:lnSpc>
                <a:spcPts val="1721"/>
              </a:lnSpc>
            </a:pPr>
            <a:endParaRPr lang="en-CA" sz="1768">
              <a:solidFill>
                <a:srgbClr val="000000"/>
              </a:solidFill>
            </a:endParaRPr>
          </a:p>
        </p:txBody>
      </p:sp>
      <p:sp>
        <p:nvSpPr>
          <p:cNvPr id="6" name="TextBox 6"/>
          <p:cNvSpPr txBox="1"/>
          <p:nvPr/>
        </p:nvSpPr>
        <p:spPr>
          <a:xfrm>
            <a:off x="5233147" y="3260912"/>
            <a:ext cx="4414798" cy="1308050"/>
          </a:xfrm>
          <a:prstGeom prst="rect">
            <a:avLst/>
          </a:prstGeom>
          <a:noFill/>
        </p:spPr>
        <p:txBody>
          <a:bodyPr vert="horz" wrap="none" lIns="0" tIns="0" rIns="0" bIns="0" rtlCol="0">
            <a:spAutoFit/>
          </a:bodyPr>
          <a:lstStyle/>
          <a:p>
            <a:pPr>
              <a:lnSpc>
                <a:spcPts val="1677"/>
              </a:lnSpc>
              <a:tabLst>
                <a:tab pos="302575" algn="l"/>
                <a:tab pos="302575" algn="l"/>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Main processing function is to separate the</a:t>
            </a:r>
            <a:br>
              <a:rPr lang="en-CA" sz="1768">
                <a:solidFill>
                  <a:srgbClr val="000000"/>
                </a:solidFill>
                <a:latin typeface="Times New Roman"/>
              </a:rPr>
            </a:br>
            <a:r>
              <a:rPr lang="en-CA" sz="1768">
                <a:solidFill>
                  <a:srgbClr val="FFFFFF"/>
                </a:solidFill>
                <a:latin typeface="Calibri"/>
                <a:cs typeface="Calibri"/>
              </a:rPr>
              <a:t>	mixture of oil, gas, water, and other</a:t>
            </a:r>
            <a:br>
              <a:rPr lang="en-CA" sz="1754">
                <a:solidFill>
                  <a:srgbClr val="000000"/>
                </a:solidFill>
                <a:latin typeface="Times New Roman"/>
              </a:rPr>
            </a:br>
            <a:r>
              <a:rPr lang="en-CA" sz="1768">
                <a:solidFill>
                  <a:srgbClr val="FFFFFF"/>
                </a:solidFill>
                <a:latin typeface="Calibri"/>
                <a:cs typeface="Calibri"/>
              </a:rPr>
              <a:t>	contaminants (i.e. CO</a:t>
            </a:r>
            <a:r>
              <a:rPr lang="en-CA" sz="1174">
                <a:solidFill>
                  <a:srgbClr val="FFFFFF"/>
                </a:solidFill>
                <a:latin typeface="Calibri"/>
                <a:cs typeface="Calibri"/>
              </a:rPr>
              <a:t>2</a:t>
            </a:r>
            <a:r>
              <a:rPr lang="en-CA" sz="1768">
                <a:solidFill>
                  <a:srgbClr val="FFFFFF"/>
                </a:solidFill>
                <a:latin typeface="Calibri"/>
                <a:cs typeface="Calibri"/>
              </a:rPr>
              <a:t>, H</a:t>
            </a:r>
            <a:r>
              <a:rPr lang="en-CA" sz="1174">
                <a:solidFill>
                  <a:srgbClr val="FFFFFF"/>
                </a:solidFill>
                <a:latin typeface="Calibri"/>
                <a:cs typeface="Calibri"/>
              </a:rPr>
              <a:t>2</a:t>
            </a:r>
            <a:r>
              <a:rPr lang="en-CA" sz="1768">
                <a:solidFill>
                  <a:srgbClr val="FFFFFF"/>
                </a:solidFill>
                <a:latin typeface="Calibri"/>
                <a:cs typeface="Calibri"/>
              </a:rPr>
              <a:t>S) and to condition</a:t>
            </a:r>
            <a:br>
              <a:rPr lang="en-CA" sz="1768">
                <a:solidFill>
                  <a:srgbClr val="000000"/>
                </a:solidFill>
                <a:latin typeface="Times New Roman"/>
              </a:rPr>
            </a:br>
            <a:r>
              <a:rPr lang="en-CA" sz="1768">
                <a:solidFill>
                  <a:srgbClr val="FFFFFF"/>
                </a:solidFill>
                <a:latin typeface="Calibri"/>
                <a:cs typeface="Calibri"/>
              </a:rPr>
              <a:t>	the crude oil and natural gas as per required</a:t>
            </a:r>
            <a:br>
              <a:rPr lang="en-CA" sz="1768">
                <a:solidFill>
                  <a:srgbClr val="000000"/>
                </a:solidFill>
                <a:latin typeface="Times New Roman"/>
              </a:rPr>
            </a:br>
            <a:r>
              <a:rPr lang="en-CA" sz="1768">
                <a:solidFill>
                  <a:srgbClr val="FFFFFF"/>
                </a:solidFill>
                <a:latin typeface="Calibri"/>
                <a:cs typeface="Calibri"/>
              </a:rPr>
              <a:t>	sales specification.</a:t>
            </a:r>
          </a:p>
          <a:p>
            <a:pPr>
              <a:lnSpc>
                <a:spcPts val="1677"/>
              </a:lnSpc>
            </a:pPr>
            <a:endParaRPr lang="en-CA" sz="1768">
              <a:solidFill>
                <a:srgbClr val="000000"/>
              </a:solidFill>
            </a:endParaRPr>
          </a:p>
        </p:txBody>
      </p:sp>
      <p:sp>
        <p:nvSpPr>
          <p:cNvPr id="7" name="TextBox 7"/>
          <p:cNvSpPr txBox="1"/>
          <p:nvPr/>
        </p:nvSpPr>
        <p:spPr>
          <a:xfrm>
            <a:off x="5233147" y="4381500"/>
            <a:ext cx="4403770" cy="692497"/>
          </a:xfrm>
          <a:prstGeom prst="rect">
            <a:avLst/>
          </a:prstGeom>
          <a:noFill/>
        </p:spPr>
        <p:txBody>
          <a:bodyPr vert="horz" wrap="none" lIns="0" tIns="0" rIns="0" bIns="0" rtlCol="0">
            <a:spAutoFit/>
          </a:bodyPr>
          <a:lstStyle/>
          <a:p>
            <a:pPr>
              <a:lnSpc>
                <a:spcPts val="1765"/>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Once crude oil processed, it will be exported</a:t>
            </a:r>
            <a:br>
              <a:rPr lang="en-CA" sz="1768">
                <a:solidFill>
                  <a:srgbClr val="000000"/>
                </a:solidFill>
                <a:latin typeface="Times New Roman"/>
              </a:rPr>
            </a:br>
            <a:r>
              <a:rPr lang="en-CA" sz="1768">
                <a:solidFill>
                  <a:srgbClr val="FFFFFF"/>
                </a:solidFill>
                <a:latin typeface="Calibri"/>
                <a:cs typeface="Calibri"/>
              </a:rPr>
              <a:t>	through pipeline, oil tanker, truck, or railway.</a:t>
            </a:r>
          </a:p>
          <a:p>
            <a:pPr>
              <a:lnSpc>
                <a:spcPts val="1765"/>
              </a:lnSpc>
            </a:pPr>
            <a:endParaRPr lang="en-CA" sz="1768">
              <a:solidFill>
                <a:srgbClr val="000000"/>
              </a:solidFill>
            </a:endParaRPr>
          </a:p>
        </p:txBody>
      </p:sp>
      <p:sp>
        <p:nvSpPr>
          <p:cNvPr id="8" name="TextBox 8"/>
          <p:cNvSpPr txBox="1"/>
          <p:nvPr/>
        </p:nvSpPr>
        <p:spPr>
          <a:xfrm>
            <a:off x="5233147" y="4840941"/>
            <a:ext cx="4023024"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For natural gas, it can only be exported by</a:t>
            </a:r>
          </a:p>
          <a:p>
            <a:pPr>
              <a:lnSpc>
                <a:spcPts val="2030"/>
              </a:lnSpc>
            </a:pPr>
            <a:endParaRPr lang="en-CA" sz="1768">
              <a:solidFill>
                <a:srgbClr val="000000"/>
              </a:solidFill>
            </a:endParaRPr>
          </a:p>
        </p:txBody>
      </p:sp>
      <p:sp>
        <p:nvSpPr>
          <p:cNvPr id="9" name="TextBox 9"/>
          <p:cNvSpPr txBox="1"/>
          <p:nvPr/>
        </p:nvSpPr>
        <p:spPr>
          <a:xfrm>
            <a:off x="5535706" y="5087470"/>
            <a:ext cx="4369722" cy="872034"/>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pipeline. If the volume is too big or the distance</a:t>
            </a:r>
            <a:br>
              <a:rPr lang="en-CA" sz="1768">
                <a:solidFill>
                  <a:srgbClr val="000000"/>
                </a:solidFill>
                <a:latin typeface="Times New Roman"/>
              </a:rPr>
            </a:br>
            <a:r>
              <a:rPr lang="en-CA" sz="1768">
                <a:solidFill>
                  <a:srgbClr val="FFFFFF"/>
                </a:solidFill>
                <a:latin typeface="Calibri"/>
                <a:cs typeface="Calibri"/>
              </a:rPr>
              <a:t>is too far, gas has to be liquefied and exported</a:t>
            </a:r>
            <a:br>
              <a:rPr lang="en-CA" sz="1768">
                <a:solidFill>
                  <a:srgbClr val="000000"/>
                </a:solidFill>
                <a:latin typeface="Times New Roman"/>
              </a:rPr>
            </a:br>
            <a:r>
              <a:rPr lang="en-CA" sz="1768">
                <a:solidFill>
                  <a:srgbClr val="FFFFFF"/>
                </a:solidFill>
                <a:latin typeface="Calibri"/>
                <a:cs typeface="Calibri"/>
              </a:rPr>
              <a:t>in liquid phase by LNG tanker.</a:t>
            </a:r>
          </a:p>
          <a:p>
            <a:pPr>
              <a:lnSpc>
                <a:spcPts val="1677"/>
              </a:lnSpc>
            </a:pPr>
            <a:endParaRPr lang="en-CA" sz="1768">
              <a:solidFill>
                <a:srgbClr val="000000"/>
              </a:solidFill>
            </a:endParaRPr>
          </a:p>
        </p:txBody>
      </p:sp>
      <p:sp>
        <p:nvSpPr>
          <p:cNvPr id="10" name="TextBox 10"/>
          <p:cNvSpPr txBox="1"/>
          <p:nvPr/>
        </p:nvSpPr>
        <p:spPr>
          <a:xfrm>
            <a:off x="5233147" y="5782236"/>
            <a:ext cx="4456926"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Based on the location, it can be placed on land</a:t>
            </a:r>
            <a:br>
              <a:rPr lang="en-CA" sz="1768">
                <a:solidFill>
                  <a:srgbClr val="000000"/>
                </a:solidFill>
                <a:latin typeface="Times New Roman"/>
              </a:rPr>
            </a:br>
            <a:r>
              <a:rPr lang="en-CA" sz="1768">
                <a:solidFill>
                  <a:srgbClr val="FFFFFF"/>
                </a:solidFill>
                <a:latin typeface="Calibri"/>
                <a:cs typeface="Calibri"/>
              </a:rPr>
              <a:t>	(onshore) or sea (offshore).</a:t>
            </a:r>
          </a:p>
          <a:p>
            <a:pPr>
              <a:lnSpc>
                <a:spcPts val="1677"/>
              </a:lnSpc>
            </a:pPr>
            <a:endParaRPr lang="en-CA" sz="1768">
              <a:solidFill>
                <a:srgbClr val="000000"/>
              </a:solidFill>
            </a:endParaRPr>
          </a:p>
        </p:txBody>
      </p:sp>
    </p:spTree>
    <p:extLst>
      <p:ext uri="{BB962C8B-B14F-4D97-AF65-F5344CB8AC3E}">
        <p14:creationId xmlns:p14="http://schemas.microsoft.com/office/powerpoint/2010/main" val="33356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9" name="TextBox 2"/>
          <p:cNvSpPr txBox="1"/>
          <p:nvPr/>
        </p:nvSpPr>
        <p:spPr>
          <a:xfrm>
            <a:off x="3204882" y="1187823"/>
            <a:ext cx="2622064"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Offshore Facilities</a:t>
            </a:r>
          </a:p>
          <a:p>
            <a:pPr>
              <a:lnSpc>
                <a:spcPts val="3247"/>
              </a:lnSpc>
            </a:pPr>
            <a:endParaRPr lang="en-CA" sz="2827">
              <a:solidFill>
                <a:srgbClr val="000000"/>
              </a:solidFill>
            </a:endParaRPr>
          </a:p>
        </p:txBody>
      </p:sp>
      <p:sp>
        <p:nvSpPr>
          <p:cNvPr id="3" name="TextBox 3"/>
          <p:cNvSpPr txBox="1"/>
          <p:nvPr/>
        </p:nvSpPr>
        <p:spPr>
          <a:xfrm>
            <a:off x="2667001" y="1792942"/>
            <a:ext cx="1734449" cy="666849"/>
          </a:xfrm>
          <a:prstGeom prst="rect">
            <a:avLst/>
          </a:prstGeom>
          <a:noFill/>
        </p:spPr>
        <p:txBody>
          <a:bodyPr vert="horz" wrap="none" lIns="0" tIns="0" rIns="0" bIns="0" rtlCol="0">
            <a:spAutoFit/>
          </a:bodyPr>
          <a:lstStyle/>
          <a:p>
            <a:pPr>
              <a:lnSpc>
                <a:spcPts val="2638"/>
              </a:lnSpc>
            </a:pPr>
            <a:r>
              <a:rPr lang="en-CA" sz="2298">
                <a:solidFill>
                  <a:srgbClr val="FFFFFF"/>
                </a:solidFill>
                <a:latin typeface="Arial"/>
                <a:cs typeface="Arial"/>
              </a:rPr>
              <a:t>•</a:t>
            </a:r>
            <a:r>
              <a:rPr lang="en-CA" sz="2298">
                <a:solidFill>
                  <a:srgbClr val="FFFFFF"/>
                </a:solidFill>
                <a:latin typeface="Calibri"/>
                <a:cs typeface="Calibri"/>
              </a:rPr>
              <a:t> Based on the</a:t>
            </a:r>
          </a:p>
          <a:p>
            <a:pPr>
              <a:lnSpc>
                <a:spcPts val="2638"/>
              </a:lnSpc>
            </a:pPr>
            <a:endParaRPr lang="en-CA" sz="2298">
              <a:solidFill>
                <a:srgbClr val="000000"/>
              </a:solidFill>
            </a:endParaRPr>
          </a:p>
        </p:txBody>
      </p:sp>
      <p:sp>
        <p:nvSpPr>
          <p:cNvPr id="4" name="TextBox 4"/>
          <p:cNvSpPr txBox="1"/>
          <p:nvPr/>
        </p:nvSpPr>
        <p:spPr>
          <a:xfrm>
            <a:off x="2969559" y="2117912"/>
            <a:ext cx="2076851" cy="1128514"/>
          </a:xfrm>
          <a:prstGeom prst="rect">
            <a:avLst/>
          </a:prstGeom>
          <a:noFill/>
        </p:spPr>
        <p:txBody>
          <a:bodyPr vert="horz" wrap="none" lIns="0" tIns="0" rIns="0" bIns="0" rtlCol="0">
            <a:spAutoFit/>
          </a:bodyPr>
          <a:lstStyle/>
          <a:p>
            <a:pPr>
              <a:lnSpc>
                <a:spcPts val="2206"/>
              </a:lnSpc>
            </a:pPr>
            <a:r>
              <a:rPr lang="en-CA" sz="2298">
                <a:solidFill>
                  <a:srgbClr val="FFFFFF"/>
                </a:solidFill>
                <a:latin typeface="Calibri"/>
                <a:cs typeface="Calibri"/>
              </a:rPr>
              <a:t>substructure (the</a:t>
            </a:r>
            <a:br>
              <a:rPr lang="en-CA" sz="2298">
                <a:solidFill>
                  <a:srgbClr val="000000"/>
                </a:solidFill>
                <a:latin typeface="Times New Roman"/>
              </a:rPr>
            </a:br>
            <a:r>
              <a:rPr lang="en-CA" sz="2298">
                <a:solidFill>
                  <a:srgbClr val="FFFFFF"/>
                </a:solidFill>
                <a:latin typeface="Calibri"/>
                <a:cs typeface="Calibri"/>
              </a:rPr>
              <a:t>structure which</a:t>
            </a:r>
            <a:br>
              <a:rPr lang="en-CA" sz="2298">
                <a:solidFill>
                  <a:srgbClr val="000000"/>
                </a:solidFill>
                <a:latin typeface="Times New Roman"/>
              </a:rPr>
            </a:br>
            <a:r>
              <a:rPr lang="en-CA" sz="2298">
                <a:solidFill>
                  <a:srgbClr val="FFFFFF"/>
                </a:solidFill>
                <a:latin typeface="Calibri"/>
                <a:cs typeface="Calibri"/>
              </a:rPr>
              <a:t>supports the</a:t>
            </a:r>
          </a:p>
          <a:p>
            <a:pPr>
              <a:lnSpc>
                <a:spcPts val="2206"/>
              </a:lnSpc>
            </a:pPr>
            <a:endParaRPr lang="en-CA" sz="2298">
              <a:solidFill>
                <a:srgbClr val="000000"/>
              </a:solidFill>
            </a:endParaRPr>
          </a:p>
        </p:txBody>
      </p:sp>
      <p:sp>
        <p:nvSpPr>
          <p:cNvPr id="5" name="TextBox 5"/>
          <p:cNvSpPr txBox="1"/>
          <p:nvPr/>
        </p:nvSpPr>
        <p:spPr>
          <a:xfrm>
            <a:off x="2969559" y="2958353"/>
            <a:ext cx="2296654" cy="1410643"/>
          </a:xfrm>
          <a:prstGeom prst="rect">
            <a:avLst/>
          </a:prstGeom>
          <a:noFill/>
        </p:spPr>
        <p:txBody>
          <a:bodyPr vert="horz" wrap="none" lIns="0" tIns="0" rIns="0" bIns="0" rtlCol="0">
            <a:spAutoFit/>
          </a:bodyPr>
          <a:lstStyle/>
          <a:p>
            <a:pPr>
              <a:lnSpc>
                <a:spcPts val="2206"/>
              </a:lnSpc>
            </a:pPr>
            <a:r>
              <a:rPr lang="en-CA" sz="2298">
                <a:solidFill>
                  <a:srgbClr val="FFFFFF"/>
                </a:solidFill>
                <a:latin typeface="Calibri"/>
                <a:cs typeface="Calibri"/>
              </a:rPr>
              <a:t>equipment above</a:t>
            </a:r>
            <a:br>
              <a:rPr lang="en-CA" sz="2298">
                <a:solidFill>
                  <a:srgbClr val="000000"/>
                </a:solidFill>
                <a:latin typeface="Times New Roman"/>
              </a:rPr>
            </a:br>
            <a:r>
              <a:rPr lang="en-CA" sz="2298">
                <a:solidFill>
                  <a:srgbClr val="FFFFFF"/>
                </a:solidFill>
                <a:latin typeface="Calibri"/>
                <a:cs typeface="Calibri"/>
              </a:rPr>
              <a:t>called topside),</a:t>
            </a:r>
            <a:br>
              <a:rPr lang="en-CA" sz="2298">
                <a:solidFill>
                  <a:srgbClr val="000000"/>
                </a:solidFill>
                <a:latin typeface="Times New Roman"/>
              </a:rPr>
            </a:br>
            <a:r>
              <a:rPr lang="en-CA" sz="2298">
                <a:solidFill>
                  <a:srgbClr val="FFFFFF"/>
                </a:solidFill>
                <a:latin typeface="Calibri"/>
                <a:cs typeface="Calibri"/>
              </a:rPr>
              <a:t>offshore facilities is</a:t>
            </a:r>
            <a:br>
              <a:rPr lang="en-CA" sz="2298">
                <a:solidFill>
                  <a:srgbClr val="000000"/>
                </a:solidFill>
                <a:latin typeface="Times New Roman"/>
              </a:rPr>
            </a:br>
            <a:r>
              <a:rPr lang="en-CA" sz="2298">
                <a:solidFill>
                  <a:srgbClr val="FFFFFF"/>
                </a:solidFill>
                <a:latin typeface="Calibri"/>
                <a:cs typeface="Calibri"/>
              </a:rPr>
              <a:t>divided into :</a:t>
            </a:r>
          </a:p>
          <a:p>
            <a:pPr>
              <a:lnSpc>
                <a:spcPts val="2206"/>
              </a:lnSpc>
            </a:pPr>
            <a:endParaRPr lang="en-CA" sz="2298">
              <a:solidFill>
                <a:srgbClr val="000000"/>
              </a:solidFill>
            </a:endParaRPr>
          </a:p>
        </p:txBody>
      </p:sp>
      <p:sp>
        <p:nvSpPr>
          <p:cNvPr id="6" name="TextBox 6"/>
          <p:cNvSpPr txBox="1"/>
          <p:nvPr/>
        </p:nvSpPr>
        <p:spPr>
          <a:xfrm>
            <a:off x="3067534" y="4162644"/>
            <a:ext cx="2222788" cy="846386"/>
          </a:xfrm>
          <a:prstGeom prst="rect">
            <a:avLst/>
          </a:prstGeom>
          <a:noFill/>
        </p:spPr>
        <p:txBody>
          <a:bodyPr vert="horz" wrap="none" lIns="0" tIns="0" rIns="0" bIns="0" rtlCol="0">
            <a:spAutoFit/>
          </a:bodyPr>
          <a:lstStyle/>
          <a:p>
            <a:pPr>
              <a:lnSpc>
                <a:spcPts val="2206"/>
              </a:lnSpc>
            </a:pPr>
            <a:r>
              <a:rPr lang="en-CA" sz="2298" dirty="0">
                <a:solidFill>
                  <a:srgbClr val="FFFFFF"/>
                </a:solidFill>
                <a:latin typeface="Calibri"/>
                <a:cs typeface="Calibri"/>
              </a:rPr>
              <a:t>Bottom Supported</a:t>
            </a:r>
            <a:br>
              <a:rPr lang="en-CA" sz="2298" dirty="0">
                <a:solidFill>
                  <a:srgbClr val="000000"/>
                </a:solidFill>
                <a:latin typeface="Times New Roman"/>
              </a:rPr>
            </a:br>
            <a:r>
              <a:rPr lang="en-CA" sz="2298" dirty="0">
                <a:solidFill>
                  <a:srgbClr val="FFFFFF"/>
                </a:solidFill>
                <a:latin typeface="Calibri"/>
                <a:cs typeface="Calibri"/>
              </a:rPr>
              <a:t>&amp; Vertically</a:t>
            </a:r>
          </a:p>
          <a:p>
            <a:pPr>
              <a:lnSpc>
                <a:spcPts val="2206"/>
              </a:lnSpc>
            </a:pPr>
            <a:endParaRPr lang="en-CA" sz="2298" dirty="0">
              <a:solidFill>
                <a:srgbClr val="000000"/>
              </a:solidFill>
            </a:endParaRPr>
          </a:p>
        </p:txBody>
      </p:sp>
      <p:sp>
        <p:nvSpPr>
          <p:cNvPr id="7" name="TextBox 7"/>
          <p:cNvSpPr txBox="1"/>
          <p:nvPr/>
        </p:nvSpPr>
        <p:spPr>
          <a:xfrm>
            <a:off x="3328148" y="4706471"/>
            <a:ext cx="962699" cy="564257"/>
          </a:xfrm>
          <a:prstGeom prst="rect">
            <a:avLst/>
          </a:prstGeom>
          <a:noFill/>
        </p:spPr>
        <p:txBody>
          <a:bodyPr vert="horz" wrap="none" lIns="0" tIns="0" rIns="0" bIns="0" rtlCol="0">
            <a:spAutoFit/>
          </a:bodyPr>
          <a:lstStyle/>
          <a:p>
            <a:pPr>
              <a:lnSpc>
                <a:spcPts val="2206"/>
              </a:lnSpc>
            </a:pPr>
            <a:r>
              <a:rPr lang="en-CA" sz="2298">
                <a:solidFill>
                  <a:srgbClr val="FFFFFF"/>
                </a:solidFill>
                <a:latin typeface="Calibri"/>
                <a:cs typeface="Calibri"/>
              </a:rPr>
              <a:t>Moored</a:t>
            </a:r>
          </a:p>
          <a:p>
            <a:pPr>
              <a:lnSpc>
                <a:spcPts val="2206"/>
              </a:lnSpc>
            </a:pPr>
            <a:endParaRPr lang="en-CA" sz="2298">
              <a:solidFill>
                <a:srgbClr val="000000"/>
              </a:solidFill>
            </a:endParaRPr>
          </a:p>
        </p:txBody>
      </p:sp>
      <p:sp>
        <p:nvSpPr>
          <p:cNvPr id="8" name="TextBox 8"/>
          <p:cNvSpPr txBox="1"/>
          <p:nvPr/>
        </p:nvSpPr>
        <p:spPr>
          <a:xfrm>
            <a:off x="3067534" y="4988860"/>
            <a:ext cx="2139047" cy="666849"/>
          </a:xfrm>
          <a:prstGeom prst="rect">
            <a:avLst/>
          </a:prstGeom>
          <a:noFill/>
        </p:spPr>
        <p:txBody>
          <a:bodyPr vert="horz" wrap="none" lIns="0" tIns="0" rIns="0" bIns="0" rtlCol="0">
            <a:spAutoFit/>
          </a:bodyPr>
          <a:lstStyle/>
          <a:p>
            <a:pPr>
              <a:lnSpc>
                <a:spcPts val="2638"/>
              </a:lnSpc>
            </a:pPr>
            <a:r>
              <a:rPr lang="en-CA" sz="2298" dirty="0">
                <a:solidFill>
                  <a:srgbClr val="FFFFFF"/>
                </a:solidFill>
                <a:latin typeface="Calibri"/>
                <a:cs typeface="Calibri"/>
              </a:rPr>
              <a:t>Floating &amp; Subsea</a:t>
            </a:r>
          </a:p>
          <a:p>
            <a:pPr>
              <a:lnSpc>
                <a:spcPts val="2638"/>
              </a:lnSpc>
            </a:pPr>
            <a:endParaRPr lang="en-CA" sz="2298" dirty="0">
              <a:solidFill>
                <a:srgbClr val="000000"/>
              </a:solidFill>
            </a:endParaRPr>
          </a:p>
        </p:txBody>
      </p:sp>
    </p:spTree>
    <p:extLst>
      <p:ext uri="{BB962C8B-B14F-4D97-AF65-F5344CB8AC3E}">
        <p14:creationId xmlns:p14="http://schemas.microsoft.com/office/powerpoint/2010/main" val="3778417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13" name="TextBox 2"/>
          <p:cNvSpPr txBox="1"/>
          <p:nvPr/>
        </p:nvSpPr>
        <p:spPr>
          <a:xfrm>
            <a:off x="3204882" y="1187823"/>
            <a:ext cx="434619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Processing Facilities</a:t>
            </a:r>
          </a:p>
          <a:p>
            <a:pPr>
              <a:lnSpc>
                <a:spcPts val="3247"/>
              </a:lnSpc>
            </a:pPr>
            <a:endParaRPr lang="en-CA" sz="2827">
              <a:solidFill>
                <a:srgbClr val="000000"/>
              </a:solidFill>
            </a:endParaRPr>
          </a:p>
        </p:txBody>
      </p:sp>
      <p:sp>
        <p:nvSpPr>
          <p:cNvPr id="3" name="TextBox 3"/>
          <p:cNvSpPr txBox="1"/>
          <p:nvPr/>
        </p:nvSpPr>
        <p:spPr>
          <a:xfrm>
            <a:off x="8180295" y="1804148"/>
            <a:ext cx="1264257"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Oil-gas-water</a:t>
            </a:r>
          </a:p>
          <a:p>
            <a:pPr>
              <a:lnSpc>
                <a:spcPts val="1827"/>
              </a:lnSpc>
            </a:pPr>
            <a:endParaRPr lang="en-CA" sz="1588">
              <a:solidFill>
                <a:srgbClr val="000000"/>
              </a:solidFill>
            </a:endParaRPr>
          </a:p>
        </p:txBody>
      </p:sp>
      <p:sp>
        <p:nvSpPr>
          <p:cNvPr id="4" name="TextBox 4"/>
          <p:cNvSpPr txBox="1"/>
          <p:nvPr/>
        </p:nvSpPr>
        <p:spPr>
          <a:xfrm>
            <a:off x="8482853" y="2039471"/>
            <a:ext cx="815416" cy="359073"/>
          </a:xfrm>
          <a:prstGeom prst="rect">
            <a:avLst/>
          </a:prstGeom>
          <a:noFill/>
        </p:spPr>
        <p:txBody>
          <a:bodyPr vert="horz" wrap="none" lIns="0" tIns="0" rIns="0" bIns="0" rtlCol="0">
            <a:spAutoFit/>
          </a:bodyPr>
          <a:lstStyle/>
          <a:p>
            <a:pPr>
              <a:lnSpc>
                <a:spcPts val="1429"/>
              </a:lnSpc>
            </a:pPr>
            <a:r>
              <a:rPr lang="en-CA" sz="1588">
                <a:solidFill>
                  <a:srgbClr val="FFFFFF"/>
                </a:solidFill>
                <a:latin typeface="Calibri"/>
                <a:cs typeface="Calibri"/>
              </a:rPr>
              <a:t>mixture is</a:t>
            </a:r>
          </a:p>
          <a:p>
            <a:pPr>
              <a:lnSpc>
                <a:spcPts val="1429"/>
              </a:lnSpc>
            </a:pPr>
            <a:endParaRPr lang="en-CA" sz="1588">
              <a:solidFill>
                <a:srgbClr val="000000"/>
              </a:solidFill>
            </a:endParaRPr>
          </a:p>
        </p:txBody>
      </p:sp>
      <p:sp>
        <p:nvSpPr>
          <p:cNvPr id="5" name="TextBox 5"/>
          <p:cNvSpPr txBox="1"/>
          <p:nvPr/>
        </p:nvSpPr>
        <p:spPr>
          <a:xfrm>
            <a:off x="8482854" y="2218765"/>
            <a:ext cx="1024127" cy="615553"/>
          </a:xfrm>
          <a:prstGeom prst="rect">
            <a:avLst/>
          </a:prstGeom>
          <a:noFill/>
        </p:spPr>
        <p:txBody>
          <a:bodyPr vert="horz" wrap="none" lIns="0" tIns="0" rIns="0" bIns="0" rtlCol="0">
            <a:spAutoFit/>
          </a:bodyPr>
          <a:lstStyle/>
          <a:p>
            <a:pPr>
              <a:lnSpc>
                <a:spcPts val="1588"/>
              </a:lnSpc>
            </a:pPr>
            <a:r>
              <a:rPr lang="en-CA" sz="1588">
                <a:solidFill>
                  <a:srgbClr val="FFFFFF"/>
                </a:solidFill>
                <a:latin typeface="Calibri"/>
                <a:cs typeface="Calibri"/>
              </a:rPr>
              <a:t>separated in</a:t>
            </a:r>
            <a:br>
              <a:rPr lang="en-CA" sz="1588">
                <a:solidFill>
                  <a:srgbClr val="000000"/>
                </a:solidFill>
                <a:latin typeface="Times New Roman"/>
              </a:rPr>
            </a:br>
            <a:r>
              <a:rPr lang="en-CA" sz="1588">
                <a:solidFill>
                  <a:srgbClr val="FFFFFF"/>
                </a:solidFill>
                <a:latin typeface="Calibri"/>
                <a:cs typeface="Calibri"/>
              </a:rPr>
              <a:t>separator.</a:t>
            </a:r>
          </a:p>
          <a:p>
            <a:pPr>
              <a:lnSpc>
                <a:spcPts val="1588"/>
              </a:lnSpc>
            </a:pPr>
            <a:endParaRPr lang="en-CA" sz="1588">
              <a:solidFill>
                <a:srgbClr val="000000"/>
              </a:solidFill>
            </a:endParaRPr>
          </a:p>
        </p:txBody>
      </p:sp>
      <p:sp>
        <p:nvSpPr>
          <p:cNvPr id="6" name="TextBox 6"/>
          <p:cNvSpPr txBox="1"/>
          <p:nvPr/>
        </p:nvSpPr>
        <p:spPr>
          <a:xfrm>
            <a:off x="8180294" y="2655794"/>
            <a:ext cx="1797030" cy="1154162"/>
          </a:xfrm>
          <a:prstGeom prst="rect">
            <a:avLst/>
          </a:prstGeom>
          <a:noFill/>
        </p:spPr>
        <p:txBody>
          <a:bodyPr vert="horz" wrap="none" lIns="0" tIns="0" rIns="0" bIns="0" rtlCol="0">
            <a:spAutoFit/>
          </a:bodyPr>
          <a:lstStyle/>
          <a:p>
            <a:pPr>
              <a:lnSpc>
                <a:spcPts val="1522"/>
              </a:lnSpc>
              <a:tabLst>
                <a:tab pos="302575" algn="l"/>
                <a:tab pos="302575" algn="l"/>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Oil will be</a:t>
            </a:r>
            <a:br>
              <a:rPr lang="en-CA" sz="1588">
                <a:solidFill>
                  <a:srgbClr val="000000"/>
                </a:solidFill>
                <a:latin typeface="Times New Roman"/>
              </a:rPr>
            </a:br>
            <a:r>
              <a:rPr lang="en-CA" sz="1588">
                <a:solidFill>
                  <a:srgbClr val="FFFFFF"/>
                </a:solidFill>
                <a:latin typeface="Calibri"/>
                <a:cs typeface="Calibri"/>
              </a:rPr>
              <a:t>	stabilized by</a:t>
            </a:r>
            <a:br>
              <a:rPr lang="en-CA" sz="1588">
                <a:solidFill>
                  <a:srgbClr val="000000"/>
                </a:solidFill>
                <a:latin typeface="Times New Roman"/>
              </a:rPr>
            </a:br>
            <a:r>
              <a:rPr lang="en-CA" sz="1588">
                <a:solidFill>
                  <a:srgbClr val="FFFFFF"/>
                </a:solidFill>
                <a:latin typeface="Calibri"/>
                <a:cs typeface="Calibri"/>
              </a:rPr>
              <a:t>	removing more</a:t>
            </a:r>
            <a:br>
              <a:rPr lang="en-CA" sz="1588">
                <a:solidFill>
                  <a:srgbClr val="000000"/>
                </a:solidFill>
                <a:latin typeface="Times New Roman"/>
              </a:rPr>
            </a:br>
            <a:r>
              <a:rPr lang="en-CA" sz="1588">
                <a:solidFill>
                  <a:srgbClr val="FFFFFF"/>
                </a:solidFill>
                <a:latin typeface="Calibri"/>
                <a:cs typeface="Calibri"/>
              </a:rPr>
              <a:t>	gas, then pumped</a:t>
            </a:r>
            <a:br>
              <a:rPr lang="en-CA" sz="1588">
                <a:solidFill>
                  <a:srgbClr val="000000"/>
                </a:solidFill>
                <a:latin typeface="Times New Roman"/>
              </a:rPr>
            </a:br>
            <a:r>
              <a:rPr lang="en-CA" sz="1588">
                <a:solidFill>
                  <a:srgbClr val="FFFFFF"/>
                </a:solidFill>
                <a:latin typeface="Calibri"/>
                <a:cs typeface="Calibri"/>
              </a:rPr>
              <a:t>	to pipeline or</a:t>
            </a:r>
          </a:p>
          <a:p>
            <a:pPr>
              <a:lnSpc>
                <a:spcPts val="1522"/>
              </a:lnSpc>
            </a:pPr>
            <a:endParaRPr lang="en-CA" sz="1588">
              <a:solidFill>
                <a:srgbClr val="000000"/>
              </a:solidFill>
            </a:endParaRPr>
          </a:p>
        </p:txBody>
      </p:sp>
      <p:sp>
        <p:nvSpPr>
          <p:cNvPr id="7" name="TextBox 7"/>
          <p:cNvSpPr txBox="1"/>
          <p:nvPr/>
        </p:nvSpPr>
        <p:spPr>
          <a:xfrm>
            <a:off x="8482853" y="3619501"/>
            <a:ext cx="474682" cy="410369"/>
          </a:xfrm>
          <a:prstGeom prst="rect">
            <a:avLst/>
          </a:prstGeom>
          <a:noFill/>
        </p:spPr>
        <p:txBody>
          <a:bodyPr vert="horz" wrap="none" lIns="0" tIns="0" rIns="0" bIns="0" rtlCol="0">
            <a:spAutoFit/>
          </a:bodyPr>
          <a:lstStyle/>
          <a:p>
            <a:pPr>
              <a:lnSpc>
                <a:spcPts val="1602"/>
              </a:lnSpc>
            </a:pPr>
            <a:r>
              <a:rPr lang="en-CA" sz="1588">
                <a:solidFill>
                  <a:srgbClr val="FFFFFF"/>
                </a:solidFill>
                <a:latin typeface="Calibri"/>
                <a:cs typeface="Calibri"/>
              </a:rPr>
              <a:t>FPSO.</a:t>
            </a:r>
          </a:p>
          <a:p>
            <a:pPr>
              <a:lnSpc>
                <a:spcPts val="1602"/>
              </a:lnSpc>
            </a:pPr>
            <a:endParaRPr lang="en-CA" sz="1588">
              <a:solidFill>
                <a:srgbClr val="000000"/>
              </a:solidFill>
            </a:endParaRPr>
          </a:p>
        </p:txBody>
      </p:sp>
      <p:sp>
        <p:nvSpPr>
          <p:cNvPr id="8" name="TextBox 8"/>
          <p:cNvSpPr txBox="1"/>
          <p:nvPr/>
        </p:nvSpPr>
        <p:spPr>
          <a:xfrm>
            <a:off x="8180295" y="3854824"/>
            <a:ext cx="1711687" cy="615553"/>
          </a:xfrm>
          <a:prstGeom prst="rect">
            <a:avLst/>
          </a:prstGeom>
          <a:noFill/>
        </p:spPr>
        <p:txBody>
          <a:bodyPr vert="horz" wrap="none" lIns="0" tIns="0" rIns="0" bIns="0" rtlCol="0">
            <a:spAutoFit/>
          </a:bodyPr>
          <a:lstStyle/>
          <a:p>
            <a:pPr>
              <a:lnSpc>
                <a:spcPts val="1588"/>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Gas will be treated</a:t>
            </a:r>
            <a:br>
              <a:rPr lang="en-CA" sz="1588">
                <a:solidFill>
                  <a:srgbClr val="000000"/>
                </a:solidFill>
                <a:latin typeface="Times New Roman"/>
              </a:rPr>
            </a:br>
            <a:r>
              <a:rPr lang="en-CA" sz="1588">
                <a:solidFill>
                  <a:srgbClr val="FFFFFF"/>
                </a:solidFill>
                <a:latin typeface="Calibri"/>
                <a:cs typeface="Calibri"/>
              </a:rPr>
              <a:t>	to remove more</a:t>
            </a:r>
          </a:p>
          <a:p>
            <a:pPr>
              <a:lnSpc>
                <a:spcPts val="1588"/>
              </a:lnSpc>
            </a:pPr>
            <a:endParaRPr lang="en-CA" sz="1588">
              <a:solidFill>
                <a:srgbClr val="000000"/>
              </a:solidFill>
            </a:endParaRPr>
          </a:p>
        </p:txBody>
      </p:sp>
      <p:sp>
        <p:nvSpPr>
          <p:cNvPr id="9" name="TextBox 9"/>
          <p:cNvSpPr txBox="1"/>
          <p:nvPr/>
        </p:nvSpPr>
        <p:spPr>
          <a:xfrm>
            <a:off x="8482854" y="4258236"/>
            <a:ext cx="944169" cy="384721"/>
          </a:xfrm>
          <a:prstGeom prst="rect">
            <a:avLst/>
          </a:prstGeom>
          <a:noFill/>
        </p:spPr>
        <p:txBody>
          <a:bodyPr vert="horz" wrap="none" lIns="0" tIns="0" rIns="0" bIns="0" rtlCol="0">
            <a:spAutoFit/>
          </a:bodyPr>
          <a:lstStyle/>
          <a:p>
            <a:pPr>
              <a:lnSpc>
                <a:spcPts val="1478"/>
              </a:lnSpc>
            </a:pPr>
            <a:r>
              <a:rPr lang="en-CA" sz="1588">
                <a:solidFill>
                  <a:srgbClr val="FFFFFF"/>
                </a:solidFill>
                <a:latin typeface="Calibri"/>
                <a:cs typeface="Calibri"/>
              </a:rPr>
              <a:t>liquid, then</a:t>
            </a:r>
          </a:p>
          <a:p>
            <a:pPr>
              <a:lnSpc>
                <a:spcPts val="1478"/>
              </a:lnSpc>
            </a:pPr>
            <a:endParaRPr lang="en-CA" sz="1588">
              <a:solidFill>
                <a:srgbClr val="000000"/>
              </a:solidFill>
            </a:endParaRPr>
          </a:p>
        </p:txBody>
      </p:sp>
      <p:sp>
        <p:nvSpPr>
          <p:cNvPr id="10" name="TextBox 10"/>
          <p:cNvSpPr txBox="1"/>
          <p:nvPr/>
        </p:nvSpPr>
        <p:spPr>
          <a:xfrm>
            <a:off x="8482853" y="4448736"/>
            <a:ext cx="1219949" cy="577081"/>
          </a:xfrm>
          <a:prstGeom prst="rect">
            <a:avLst/>
          </a:prstGeom>
          <a:noFill/>
        </p:spPr>
        <p:txBody>
          <a:bodyPr vert="horz" wrap="none" lIns="0" tIns="0" rIns="0" bIns="0" rtlCol="0">
            <a:spAutoFit/>
          </a:bodyPr>
          <a:lstStyle/>
          <a:p>
            <a:pPr>
              <a:lnSpc>
                <a:spcPts val="1500"/>
              </a:lnSpc>
            </a:pPr>
            <a:r>
              <a:rPr lang="en-CA" sz="1588">
                <a:solidFill>
                  <a:srgbClr val="FFFFFF"/>
                </a:solidFill>
                <a:latin typeface="Calibri"/>
                <a:cs typeface="Calibri"/>
              </a:rPr>
              <a:t>compressed to</a:t>
            </a:r>
            <a:br>
              <a:rPr lang="en-CA" sz="1588">
                <a:solidFill>
                  <a:srgbClr val="000000"/>
                </a:solidFill>
                <a:latin typeface="Times New Roman"/>
              </a:rPr>
            </a:br>
            <a:r>
              <a:rPr lang="en-CA" sz="1588">
                <a:solidFill>
                  <a:srgbClr val="FFFFFF"/>
                </a:solidFill>
                <a:latin typeface="Calibri"/>
                <a:cs typeface="Calibri"/>
              </a:rPr>
              <a:t>pipeline.</a:t>
            </a:r>
          </a:p>
          <a:p>
            <a:pPr>
              <a:lnSpc>
                <a:spcPts val="1500"/>
              </a:lnSpc>
            </a:pPr>
            <a:endParaRPr lang="en-CA" sz="1588">
              <a:solidFill>
                <a:srgbClr val="000000"/>
              </a:solidFill>
            </a:endParaRPr>
          </a:p>
        </p:txBody>
      </p:sp>
      <p:sp>
        <p:nvSpPr>
          <p:cNvPr id="11" name="TextBox 11"/>
          <p:cNvSpPr txBox="1"/>
          <p:nvPr/>
        </p:nvSpPr>
        <p:spPr>
          <a:xfrm>
            <a:off x="8180295" y="4885765"/>
            <a:ext cx="1501565" cy="769441"/>
          </a:xfrm>
          <a:prstGeom prst="rect">
            <a:avLst/>
          </a:prstGeom>
          <a:noFill/>
        </p:spPr>
        <p:txBody>
          <a:bodyPr vert="horz" wrap="none" lIns="0" tIns="0" rIns="0" bIns="0" rtlCol="0">
            <a:spAutoFit/>
          </a:bodyPr>
          <a:lstStyle/>
          <a:p>
            <a:pPr>
              <a:lnSpc>
                <a:spcPts val="1544"/>
              </a:lnSpc>
              <a:tabLst>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Water will be</a:t>
            </a:r>
            <a:br>
              <a:rPr lang="en-CA" sz="1588">
                <a:solidFill>
                  <a:srgbClr val="000000"/>
                </a:solidFill>
                <a:latin typeface="Times New Roman"/>
              </a:rPr>
            </a:br>
            <a:r>
              <a:rPr lang="en-CA" sz="1588">
                <a:solidFill>
                  <a:srgbClr val="FFFFFF"/>
                </a:solidFill>
                <a:latin typeface="Calibri"/>
                <a:cs typeface="Calibri"/>
              </a:rPr>
              <a:t>	treated before</a:t>
            </a:r>
            <a:br>
              <a:rPr lang="en-CA" sz="1588">
                <a:solidFill>
                  <a:srgbClr val="000000"/>
                </a:solidFill>
                <a:latin typeface="Times New Roman"/>
              </a:rPr>
            </a:br>
            <a:r>
              <a:rPr lang="en-CA" sz="1588">
                <a:solidFill>
                  <a:srgbClr val="FFFFFF"/>
                </a:solidFill>
                <a:latin typeface="Calibri"/>
                <a:cs typeface="Calibri"/>
              </a:rPr>
              <a:t>	disposed</a:t>
            </a:r>
          </a:p>
          <a:p>
            <a:pPr>
              <a:lnSpc>
                <a:spcPts val="1544"/>
              </a:lnSpc>
            </a:pPr>
            <a:endParaRPr lang="en-CA" sz="1588">
              <a:solidFill>
                <a:srgbClr val="000000"/>
              </a:solidFill>
            </a:endParaRPr>
          </a:p>
        </p:txBody>
      </p:sp>
      <p:sp>
        <p:nvSpPr>
          <p:cNvPr id="12" name="TextBox 12"/>
          <p:cNvSpPr txBox="1"/>
          <p:nvPr/>
        </p:nvSpPr>
        <p:spPr>
          <a:xfrm>
            <a:off x="8482853" y="5468471"/>
            <a:ext cx="1258037" cy="769441"/>
          </a:xfrm>
          <a:prstGeom prst="rect">
            <a:avLst/>
          </a:prstGeom>
          <a:noFill/>
        </p:spPr>
        <p:txBody>
          <a:bodyPr vert="horz" wrap="none" lIns="0" tIns="0" rIns="0" bIns="0" rtlCol="0">
            <a:spAutoFit/>
          </a:bodyPr>
          <a:lstStyle/>
          <a:p>
            <a:pPr>
              <a:lnSpc>
                <a:spcPts val="1500"/>
              </a:lnSpc>
            </a:pPr>
            <a:r>
              <a:rPr lang="en-CA" sz="1588">
                <a:solidFill>
                  <a:srgbClr val="FFFFFF"/>
                </a:solidFill>
                <a:latin typeface="Calibri"/>
                <a:cs typeface="Calibri"/>
              </a:rPr>
              <a:t>overboard / re-</a:t>
            </a:r>
            <a:br>
              <a:rPr lang="en-CA" sz="1588">
                <a:solidFill>
                  <a:srgbClr val="000000"/>
                </a:solidFill>
                <a:latin typeface="Times New Roman"/>
              </a:rPr>
            </a:br>
            <a:r>
              <a:rPr lang="en-CA" sz="1588">
                <a:solidFill>
                  <a:srgbClr val="FFFFFF"/>
                </a:solidFill>
                <a:latin typeface="Calibri"/>
                <a:cs typeface="Calibri"/>
              </a:rPr>
              <a:t>injected into</a:t>
            </a:r>
            <a:br>
              <a:rPr lang="en-CA" sz="1588">
                <a:solidFill>
                  <a:srgbClr val="000000"/>
                </a:solidFill>
                <a:latin typeface="Times New Roman"/>
              </a:rPr>
            </a:br>
            <a:r>
              <a:rPr lang="en-CA" sz="1588">
                <a:solidFill>
                  <a:srgbClr val="FFFFFF"/>
                </a:solidFill>
                <a:latin typeface="Calibri"/>
                <a:cs typeface="Calibri"/>
              </a:rPr>
              <a:t>reservoir.</a:t>
            </a:r>
          </a:p>
          <a:p>
            <a:pPr>
              <a:lnSpc>
                <a:spcPts val="1500"/>
              </a:lnSpc>
            </a:pPr>
            <a:endParaRPr lang="en-CA" sz="1588">
              <a:solidFill>
                <a:srgbClr val="000000"/>
              </a:solidFill>
            </a:endParaRPr>
          </a:p>
        </p:txBody>
      </p:sp>
    </p:spTree>
    <p:extLst>
      <p:ext uri="{BB962C8B-B14F-4D97-AF65-F5344CB8AC3E}">
        <p14:creationId xmlns:p14="http://schemas.microsoft.com/office/powerpoint/2010/main" val="3604762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13" name="TextBox 2"/>
          <p:cNvSpPr txBox="1"/>
          <p:nvPr/>
        </p:nvSpPr>
        <p:spPr>
          <a:xfrm>
            <a:off x="3204882" y="1187823"/>
            <a:ext cx="265592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Production Period</a:t>
            </a:r>
          </a:p>
          <a:p>
            <a:pPr>
              <a:lnSpc>
                <a:spcPts val="3247"/>
              </a:lnSpc>
            </a:pPr>
            <a:endParaRPr lang="en-CA" sz="2827">
              <a:solidFill>
                <a:srgbClr val="000000"/>
              </a:solidFill>
            </a:endParaRPr>
          </a:p>
        </p:txBody>
      </p:sp>
      <p:sp>
        <p:nvSpPr>
          <p:cNvPr id="3" name="TextBox 3"/>
          <p:cNvSpPr txBox="1"/>
          <p:nvPr/>
        </p:nvSpPr>
        <p:spPr>
          <a:xfrm>
            <a:off x="3753971" y="2297206"/>
            <a:ext cx="1306448"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Plateau phase</a:t>
            </a:r>
          </a:p>
          <a:p>
            <a:pPr>
              <a:lnSpc>
                <a:spcPts val="1827"/>
              </a:lnSpc>
            </a:pPr>
            <a:endParaRPr lang="en-CA" sz="1588">
              <a:solidFill>
                <a:srgbClr val="000000"/>
              </a:solidFill>
            </a:endParaRPr>
          </a:p>
        </p:txBody>
      </p:sp>
      <p:sp>
        <p:nvSpPr>
          <p:cNvPr id="4" name="TextBox 4"/>
          <p:cNvSpPr txBox="1"/>
          <p:nvPr/>
        </p:nvSpPr>
        <p:spPr>
          <a:xfrm>
            <a:off x="3753971" y="2991971"/>
            <a:ext cx="702115"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Primary</a:t>
            </a:r>
          </a:p>
          <a:p>
            <a:pPr>
              <a:lnSpc>
                <a:spcPts val="1827"/>
              </a:lnSpc>
            </a:pPr>
            <a:endParaRPr lang="en-CA" sz="1588">
              <a:solidFill>
                <a:srgbClr val="000000"/>
              </a:solidFill>
            </a:endParaRPr>
          </a:p>
        </p:txBody>
      </p:sp>
      <p:sp>
        <p:nvSpPr>
          <p:cNvPr id="5" name="TextBox 5"/>
          <p:cNvSpPr txBox="1"/>
          <p:nvPr/>
        </p:nvSpPr>
        <p:spPr>
          <a:xfrm>
            <a:off x="3753971" y="3238500"/>
            <a:ext cx="783869"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recovery</a:t>
            </a:r>
          </a:p>
          <a:p>
            <a:pPr>
              <a:lnSpc>
                <a:spcPts val="1827"/>
              </a:lnSpc>
            </a:pPr>
            <a:endParaRPr lang="en-CA" sz="1588">
              <a:solidFill>
                <a:srgbClr val="000000"/>
              </a:solidFill>
            </a:endParaRPr>
          </a:p>
        </p:txBody>
      </p:sp>
      <p:sp>
        <p:nvSpPr>
          <p:cNvPr id="6" name="TextBox 6"/>
          <p:cNvSpPr txBox="1"/>
          <p:nvPr/>
        </p:nvSpPr>
        <p:spPr>
          <a:xfrm>
            <a:off x="3753971" y="3664324"/>
            <a:ext cx="977832"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Secondary</a:t>
            </a:r>
          </a:p>
          <a:p>
            <a:pPr>
              <a:lnSpc>
                <a:spcPts val="1827"/>
              </a:lnSpc>
            </a:pPr>
            <a:endParaRPr lang="en-CA" sz="1588">
              <a:solidFill>
                <a:srgbClr val="000000"/>
              </a:solidFill>
            </a:endParaRPr>
          </a:p>
        </p:txBody>
      </p:sp>
      <p:sp>
        <p:nvSpPr>
          <p:cNvPr id="7" name="TextBox 7"/>
          <p:cNvSpPr txBox="1"/>
          <p:nvPr/>
        </p:nvSpPr>
        <p:spPr>
          <a:xfrm>
            <a:off x="3753971" y="3910853"/>
            <a:ext cx="783869"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recovery</a:t>
            </a:r>
          </a:p>
          <a:p>
            <a:pPr>
              <a:lnSpc>
                <a:spcPts val="1827"/>
              </a:lnSpc>
            </a:pPr>
            <a:endParaRPr lang="en-CA" sz="1588">
              <a:solidFill>
                <a:srgbClr val="000000"/>
              </a:solidFill>
            </a:endParaRPr>
          </a:p>
        </p:txBody>
      </p:sp>
      <p:sp>
        <p:nvSpPr>
          <p:cNvPr id="8" name="TextBox 8"/>
          <p:cNvSpPr txBox="1"/>
          <p:nvPr/>
        </p:nvSpPr>
        <p:spPr>
          <a:xfrm>
            <a:off x="8135471" y="2241177"/>
            <a:ext cx="692497" cy="474489"/>
          </a:xfrm>
          <a:prstGeom prst="rect">
            <a:avLst/>
          </a:prstGeom>
          <a:noFill/>
        </p:spPr>
        <p:txBody>
          <a:bodyPr vert="horz" wrap="none" lIns="0" tIns="0" rIns="0" bIns="0" rtlCol="0">
            <a:spAutoFit/>
          </a:bodyPr>
          <a:lstStyle/>
          <a:p>
            <a:pPr>
              <a:lnSpc>
                <a:spcPts val="1853"/>
              </a:lnSpc>
            </a:pPr>
            <a:r>
              <a:rPr lang="en-CA" sz="1588">
                <a:solidFill>
                  <a:srgbClr val="000000"/>
                </a:solidFill>
                <a:latin typeface="Arial"/>
                <a:cs typeface="Arial"/>
              </a:rPr>
              <a:t>Plateau</a:t>
            </a:r>
          </a:p>
          <a:p>
            <a:pPr>
              <a:lnSpc>
                <a:spcPts val="1827"/>
              </a:lnSpc>
            </a:pPr>
            <a:endParaRPr lang="en-CA" sz="1588">
              <a:solidFill>
                <a:srgbClr val="000000"/>
              </a:solidFill>
            </a:endParaRPr>
          </a:p>
        </p:txBody>
      </p:sp>
      <p:sp>
        <p:nvSpPr>
          <p:cNvPr id="9" name="TextBox 9"/>
          <p:cNvSpPr txBox="1"/>
          <p:nvPr/>
        </p:nvSpPr>
        <p:spPr>
          <a:xfrm>
            <a:off x="6611471" y="3507442"/>
            <a:ext cx="1508298"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Tertiary recovery</a:t>
            </a:r>
          </a:p>
          <a:p>
            <a:pPr>
              <a:lnSpc>
                <a:spcPts val="1827"/>
              </a:lnSpc>
            </a:pPr>
            <a:endParaRPr lang="en-CA" sz="1588">
              <a:solidFill>
                <a:srgbClr val="000000"/>
              </a:solidFill>
            </a:endParaRPr>
          </a:p>
        </p:txBody>
      </p:sp>
      <p:sp>
        <p:nvSpPr>
          <p:cNvPr id="10" name="TextBox 10"/>
          <p:cNvSpPr txBox="1"/>
          <p:nvPr/>
        </p:nvSpPr>
        <p:spPr>
          <a:xfrm>
            <a:off x="8169088" y="4090147"/>
            <a:ext cx="446084"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Time</a:t>
            </a:r>
          </a:p>
          <a:p>
            <a:pPr>
              <a:lnSpc>
                <a:spcPts val="1827"/>
              </a:lnSpc>
            </a:pPr>
            <a:endParaRPr lang="en-CA" sz="1588">
              <a:solidFill>
                <a:srgbClr val="000000"/>
              </a:solidFill>
            </a:endParaRPr>
          </a:p>
        </p:txBody>
      </p:sp>
      <p:sp>
        <p:nvSpPr>
          <p:cNvPr id="11" name="TextBox 11"/>
          <p:cNvSpPr txBox="1"/>
          <p:nvPr/>
        </p:nvSpPr>
        <p:spPr>
          <a:xfrm>
            <a:off x="2801471" y="4493559"/>
            <a:ext cx="7029938" cy="1154162"/>
          </a:xfrm>
          <a:prstGeom prst="rect">
            <a:avLst/>
          </a:prstGeom>
          <a:noFill/>
        </p:spPr>
        <p:txBody>
          <a:bodyPr vert="horz" wrap="none" lIns="0" tIns="0" rIns="0" bIns="0" rtlCol="0">
            <a:spAutoFit/>
          </a:bodyPr>
          <a:lstStyle/>
          <a:p>
            <a:pPr>
              <a:lnSpc>
                <a:spcPts val="1522"/>
              </a:lnSpc>
              <a:tabLst>
                <a:tab pos="302575" algn="l"/>
                <a:tab pos="302575" algn="l"/>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Typical production phase start with ramp up period (increase production rate up</a:t>
            </a:r>
            <a:br>
              <a:rPr lang="en-CA" sz="1588">
                <a:solidFill>
                  <a:srgbClr val="000000"/>
                </a:solidFill>
                <a:latin typeface="Times New Roman"/>
              </a:rPr>
            </a:br>
            <a:r>
              <a:rPr lang="en-CA" sz="1588">
                <a:solidFill>
                  <a:srgbClr val="FFFFFF"/>
                </a:solidFill>
                <a:latin typeface="Calibri"/>
                <a:cs typeface="Calibri"/>
              </a:rPr>
              <a:t>	to peak, normally less than a year), then plateau (maintain peak for several years,</a:t>
            </a:r>
            <a:br>
              <a:rPr lang="en-CA" sz="1588">
                <a:solidFill>
                  <a:srgbClr val="000000"/>
                </a:solidFill>
                <a:latin typeface="Times New Roman"/>
              </a:rPr>
            </a:br>
            <a:r>
              <a:rPr lang="en-CA" sz="1588">
                <a:solidFill>
                  <a:srgbClr val="FFFFFF"/>
                </a:solidFill>
                <a:latin typeface="Calibri"/>
                <a:cs typeface="Calibri"/>
              </a:rPr>
              <a:t>	for oil production normally less than 5 years while for gas production between 5</a:t>
            </a:r>
            <a:br>
              <a:rPr lang="en-CA" sz="1588">
                <a:solidFill>
                  <a:srgbClr val="000000"/>
                </a:solidFill>
                <a:latin typeface="Times New Roman"/>
              </a:rPr>
            </a:br>
            <a:r>
              <a:rPr lang="en-CA" sz="1588">
                <a:solidFill>
                  <a:srgbClr val="FFFFFF"/>
                </a:solidFill>
                <a:latin typeface="Calibri"/>
                <a:cs typeface="Calibri"/>
              </a:rPr>
              <a:t>	to 10 years), then declining until reach economic limit (timing when operating</a:t>
            </a:r>
            <a:br>
              <a:rPr lang="en-CA" sz="1588">
                <a:solidFill>
                  <a:srgbClr val="000000"/>
                </a:solidFill>
                <a:latin typeface="Times New Roman"/>
              </a:rPr>
            </a:br>
            <a:r>
              <a:rPr lang="en-CA" sz="1588">
                <a:solidFill>
                  <a:srgbClr val="FFFFFF"/>
                </a:solidFill>
                <a:latin typeface="Calibri"/>
                <a:cs typeface="Calibri"/>
              </a:rPr>
              <a:t>	cost is higher than production revenue) or end of contractual period.</a:t>
            </a:r>
          </a:p>
          <a:p>
            <a:pPr>
              <a:lnSpc>
                <a:spcPts val="1522"/>
              </a:lnSpc>
            </a:pPr>
            <a:endParaRPr lang="en-CA" sz="1588">
              <a:solidFill>
                <a:srgbClr val="000000"/>
              </a:solidFill>
            </a:endParaRPr>
          </a:p>
        </p:txBody>
      </p:sp>
      <p:sp>
        <p:nvSpPr>
          <p:cNvPr id="12" name="TextBox 12"/>
          <p:cNvSpPr txBox="1"/>
          <p:nvPr/>
        </p:nvSpPr>
        <p:spPr>
          <a:xfrm>
            <a:off x="2801471" y="5502088"/>
            <a:ext cx="6989093" cy="961802"/>
          </a:xfrm>
          <a:prstGeom prst="rect">
            <a:avLst/>
          </a:prstGeom>
          <a:noFill/>
        </p:spPr>
        <p:txBody>
          <a:bodyPr vert="horz" wrap="none" lIns="0" tIns="0" rIns="0" bIns="0" rtlCol="0">
            <a:spAutoFit/>
          </a:bodyPr>
          <a:lstStyle/>
          <a:p>
            <a:pPr>
              <a:lnSpc>
                <a:spcPts val="1500"/>
              </a:lnSpc>
              <a:tabLst>
                <a:tab pos="302575" algn="l"/>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Plateau &amp; decline phase can be extended by applying secondary recovery (i.e. gas</a:t>
            </a:r>
            <a:br>
              <a:rPr lang="en-CA" sz="1588">
                <a:solidFill>
                  <a:srgbClr val="000000"/>
                </a:solidFill>
                <a:latin typeface="Times New Roman"/>
              </a:rPr>
            </a:br>
            <a:r>
              <a:rPr lang="en-CA" sz="1588">
                <a:solidFill>
                  <a:srgbClr val="FFFFFF"/>
                </a:solidFill>
                <a:latin typeface="Calibri"/>
                <a:cs typeface="Calibri"/>
              </a:rPr>
              <a:t>	injection &amp; water injection) and tertiary recovery (i.e. chemical injection &amp; steam</a:t>
            </a:r>
            <a:br>
              <a:rPr lang="en-CA" sz="1588">
                <a:solidFill>
                  <a:srgbClr val="000000"/>
                </a:solidFill>
                <a:latin typeface="Times New Roman"/>
              </a:rPr>
            </a:br>
            <a:r>
              <a:rPr lang="en-CA" sz="1588">
                <a:solidFill>
                  <a:srgbClr val="FFFFFF"/>
                </a:solidFill>
                <a:latin typeface="Calibri"/>
                <a:cs typeface="Calibri"/>
              </a:rPr>
              <a:t>	injection), however cost to benefit ratio must be carefully calculated since</a:t>
            </a:r>
            <a:br>
              <a:rPr lang="en-CA" sz="1588">
                <a:solidFill>
                  <a:srgbClr val="000000"/>
                </a:solidFill>
                <a:latin typeface="Times New Roman"/>
              </a:rPr>
            </a:br>
            <a:r>
              <a:rPr lang="en-CA" sz="1588">
                <a:solidFill>
                  <a:srgbClr val="FFFFFF"/>
                </a:solidFill>
                <a:latin typeface="Calibri"/>
                <a:cs typeface="Calibri"/>
              </a:rPr>
              <a:t>	secondary/tertiary recovery is more expensive than primary recovery.</a:t>
            </a:r>
          </a:p>
          <a:p>
            <a:pPr>
              <a:lnSpc>
                <a:spcPts val="1500"/>
              </a:lnSpc>
            </a:pPr>
            <a:endParaRPr lang="en-CA" sz="1588">
              <a:solidFill>
                <a:srgbClr val="000000"/>
              </a:solidFill>
            </a:endParaRPr>
          </a:p>
        </p:txBody>
      </p:sp>
    </p:spTree>
    <p:extLst>
      <p:ext uri="{BB962C8B-B14F-4D97-AF65-F5344CB8AC3E}">
        <p14:creationId xmlns:p14="http://schemas.microsoft.com/office/powerpoint/2010/main" val="3012723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600" cy="6858000"/>
          </a:xfrm>
          <a:prstGeom prst="rect">
            <a:avLst/>
          </a:prstGeom>
        </p:spPr>
      </p:pic>
      <p:sp>
        <p:nvSpPr>
          <p:cNvPr id="18" name="TextBox 2"/>
          <p:cNvSpPr txBox="1"/>
          <p:nvPr/>
        </p:nvSpPr>
        <p:spPr>
          <a:xfrm>
            <a:off x="3204883" y="1187823"/>
            <a:ext cx="2956515"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in Our Life</a:t>
            </a:r>
          </a:p>
          <a:p>
            <a:pPr>
              <a:lnSpc>
                <a:spcPts val="3247"/>
              </a:lnSpc>
            </a:pPr>
            <a:endParaRPr lang="en-CA" sz="2827">
              <a:solidFill>
                <a:srgbClr val="000000"/>
              </a:solidFill>
            </a:endParaRPr>
          </a:p>
        </p:txBody>
      </p:sp>
      <p:sp>
        <p:nvSpPr>
          <p:cNvPr id="3" name="TextBox 3"/>
          <p:cNvSpPr txBox="1"/>
          <p:nvPr/>
        </p:nvSpPr>
        <p:spPr>
          <a:xfrm>
            <a:off x="3070412" y="1837765"/>
            <a:ext cx="6056402" cy="730969"/>
          </a:xfrm>
          <a:prstGeom prst="rect">
            <a:avLst/>
          </a:prstGeom>
          <a:noFill/>
        </p:spPr>
        <p:txBody>
          <a:bodyPr vert="horz" wrap="none" lIns="0" tIns="0" rIns="0" bIns="0" rtlCol="0">
            <a:spAutoFit/>
          </a:bodyPr>
          <a:lstStyle/>
          <a:p>
            <a:pPr>
              <a:lnSpc>
                <a:spcPts val="1941"/>
              </a:lnSpc>
              <a:tabLst>
                <a:tab pos="302575" algn="l"/>
              </a:tabLst>
            </a:pPr>
            <a:r>
              <a:rPr lang="en-CA" sz="1937" dirty="0">
                <a:solidFill>
                  <a:srgbClr val="FFFFFF"/>
                </a:solidFill>
                <a:latin typeface="Arial"/>
                <a:cs typeface="Arial"/>
              </a:rPr>
              <a:t>•</a:t>
            </a:r>
            <a:r>
              <a:rPr lang="en-CA" sz="1937" dirty="0">
                <a:solidFill>
                  <a:srgbClr val="FFFFFF"/>
                </a:solidFill>
                <a:latin typeface="Calibri"/>
                <a:cs typeface="Calibri"/>
              </a:rPr>
              <a:t>  Transportation Fuel (gasoline, diesel fuel, jet/aviation fuel,</a:t>
            </a:r>
            <a:br>
              <a:rPr lang="en-CA" sz="1937" dirty="0">
                <a:solidFill>
                  <a:srgbClr val="000000"/>
                </a:solidFill>
                <a:latin typeface="Times New Roman"/>
              </a:rPr>
            </a:br>
            <a:r>
              <a:rPr lang="en-CA" sz="1937" dirty="0">
                <a:solidFill>
                  <a:srgbClr val="FFFFFF"/>
                </a:solidFill>
                <a:latin typeface="Calibri"/>
                <a:cs typeface="Calibri"/>
              </a:rPr>
              <a:t>	marine fuel oil, compressed natural gas/CNG)</a:t>
            </a:r>
          </a:p>
          <a:p>
            <a:pPr>
              <a:lnSpc>
                <a:spcPts val="1941"/>
              </a:lnSpc>
            </a:pPr>
            <a:endParaRPr lang="en-CA" sz="1937" dirty="0">
              <a:solidFill>
                <a:srgbClr val="000000"/>
              </a:solidFill>
            </a:endParaRPr>
          </a:p>
        </p:txBody>
      </p:sp>
      <p:sp>
        <p:nvSpPr>
          <p:cNvPr id="4" name="TextBox 4"/>
          <p:cNvSpPr txBox="1"/>
          <p:nvPr/>
        </p:nvSpPr>
        <p:spPr>
          <a:xfrm>
            <a:off x="3070412" y="2342030"/>
            <a:ext cx="4350550" cy="564257"/>
          </a:xfrm>
          <a:prstGeom prst="rect">
            <a:avLst/>
          </a:prstGeom>
          <a:noFill/>
        </p:spPr>
        <p:txBody>
          <a:bodyPr vert="horz" wrap="none" lIns="0" tIns="0" rIns="0" bIns="0" rtlCol="0">
            <a:spAutoFit/>
          </a:bodyPr>
          <a:lstStyle/>
          <a:p>
            <a:pPr>
              <a:lnSpc>
                <a:spcPts val="2232"/>
              </a:lnSpc>
            </a:pPr>
            <a:r>
              <a:rPr lang="en-CA" sz="1937" dirty="0">
                <a:solidFill>
                  <a:srgbClr val="FFFFFF"/>
                </a:solidFill>
                <a:latin typeface="Arial"/>
                <a:cs typeface="Arial"/>
              </a:rPr>
              <a:t>•</a:t>
            </a:r>
            <a:r>
              <a:rPr lang="en-CA" sz="1937" dirty="0">
                <a:solidFill>
                  <a:srgbClr val="FFFFFF"/>
                </a:solidFill>
                <a:latin typeface="Calibri"/>
                <a:cs typeface="Calibri"/>
              </a:rPr>
              <a:t>  Power Plant Fuel (natural gas, diesel fuel)</a:t>
            </a:r>
          </a:p>
          <a:p>
            <a:pPr>
              <a:lnSpc>
                <a:spcPts val="2232"/>
              </a:lnSpc>
            </a:pPr>
            <a:endParaRPr lang="en-CA" sz="1937" dirty="0">
              <a:solidFill>
                <a:srgbClr val="000000"/>
              </a:solidFill>
            </a:endParaRPr>
          </a:p>
        </p:txBody>
      </p:sp>
      <p:sp>
        <p:nvSpPr>
          <p:cNvPr id="5" name="TextBox 5"/>
          <p:cNvSpPr txBox="1"/>
          <p:nvPr/>
        </p:nvSpPr>
        <p:spPr>
          <a:xfrm>
            <a:off x="3070412" y="2667000"/>
            <a:ext cx="6008055" cy="730969"/>
          </a:xfrm>
          <a:prstGeom prst="rect">
            <a:avLst/>
          </a:prstGeom>
          <a:noFill/>
        </p:spPr>
        <p:txBody>
          <a:bodyPr vert="horz" wrap="none" lIns="0" tIns="0" rIns="0" bIns="0" rtlCol="0">
            <a:spAutoFit/>
          </a:bodyPr>
          <a:lstStyle/>
          <a:p>
            <a:pPr>
              <a:lnSpc>
                <a:spcPts val="1941"/>
              </a:lnSpc>
              <a:tabLst>
                <a:tab pos="302575" algn="l"/>
              </a:tabLst>
            </a:pPr>
            <a:r>
              <a:rPr lang="en-CA" sz="1937">
                <a:solidFill>
                  <a:srgbClr val="FFFFFF"/>
                </a:solidFill>
                <a:latin typeface="Arial"/>
                <a:cs typeface="Arial"/>
              </a:rPr>
              <a:t>•</a:t>
            </a:r>
            <a:r>
              <a:rPr lang="en-CA" sz="1937">
                <a:solidFill>
                  <a:srgbClr val="FFFFFF"/>
                </a:solidFill>
                <a:latin typeface="Calibri"/>
                <a:cs typeface="Calibri"/>
              </a:rPr>
              <a:t>  Household Fuel (heating oil, liquefied petroleum gas/LPG,</a:t>
            </a:r>
            <a:br>
              <a:rPr lang="en-CA" sz="1937">
                <a:solidFill>
                  <a:srgbClr val="000000"/>
                </a:solidFill>
                <a:latin typeface="Times New Roman"/>
              </a:rPr>
            </a:br>
            <a:r>
              <a:rPr lang="en-CA" sz="1937">
                <a:solidFill>
                  <a:srgbClr val="FFFFFF"/>
                </a:solidFill>
                <a:latin typeface="Calibri"/>
                <a:cs typeface="Calibri"/>
              </a:rPr>
              <a:t>	kerosene)</a:t>
            </a:r>
          </a:p>
          <a:p>
            <a:pPr>
              <a:lnSpc>
                <a:spcPts val="1941"/>
              </a:lnSpc>
            </a:pPr>
            <a:endParaRPr lang="en-CA" sz="1937">
              <a:solidFill>
                <a:srgbClr val="000000"/>
              </a:solidFill>
            </a:endParaRPr>
          </a:p>
        </p:txBody>
      </p:sp>
      <p:sp>
        <p:nvSpPr>
          <p:cNvPr id="6" name="TextBox 6"/>
          <p:cNvSpPr txBox="1"/>
          <p:nvPr/>
        </p:nvSpPr>
        <p:spPr>
          <a:xfrm>
            <a:off x="3070412" y="3171265"/>
            <a:ext cx="5900654" cy="564257"/>
          </a:xfrm>
          <a:prstGeom prst="rect">
            <a:avLst/>
          </a:prstGeom>
          <a:noFill/>
        </p:spPr>
        <p:txBody>
          <a:bodyPr vert="horz" wrap="none" lIns="0" tIns="0" rIns="0" bIns="0" rtlCol="0">
            <a:spAutoFit/>
          </a:bodyPr>
          <a:lstStyle/>
          <a:p>
            <a:pPr>
              <a:lnSpc>
                <a:spcPts val="2232"/>
              </a:lnSpc>
            </a:pPr>
            <a:r>
              <a:rPr lang="en-CA" sz="1937">
                <a:solidFill>
                  <a:srgbClr val="FFFFFF"/>
                </a:solidFill>
                <a:latin typeface="Arial"/>
                <a:cs typeface="Arial"/>
              </a:rPr>
              <a:t>•</a:t>
            </a:r>
            <a:r>
              <a:rPr lang="en-CA" sz="1937">
                <a:solidFill>
                  <a:srgbClr val="FFFFFF"/>
                </a:solidFill>
                <a:latin typeface="Calibri"/>
                <a:cs typeface="Calibri"/>
              </a:rPr>
              <a:t>  Petrochemical Products (plastic, fertilizer, synthetic fiber,</a:t>
            </a:r>
          </a:p>
          <a:p>
            <a:pPr>
              <a:lnSpc>
                <a:spcPts val="2232"/>
              </a:lnSpc>
            </a:pPr>
            <a:endParaRPr lang="en-CA" sz="1937">
              <a:solidFill>
                <a:srgbClr val="000000"/>
              </a:solidFill>
            </a:endParaRPr>
          </a:p>
        </p:txBody>
      </p:sp>
      <p:sp>
        <p:nvSpPr>
          <p:cNvPr id="7" name="TextBox 7"/>
          <p:cNvSpPr txBox="1"/>
          <p:nvPr/>
        </p:nvSpPr>
        <p:spPr>
          <a:xfrm>
            <a:off x="3372971" y="3451412"/>
            <a:ext cx="5873339" cy="461665"/>
          </a:xfrm>
          <a:prstGeom prst="rect">
            <a:avLst/>
          </a:prstGeom>
          <a:noFill/>
        </p:spPr>
        <p:txBody>
          <a:bodyPr vert="horz" wrap="none" lIns="0" tIns="0" rIns="0" bIns="0" rtlCol="0">
            <a:spAutoFit/>
          </a:bodyPr>
          <a:lstStyle/>
          <a:p>
            <a:pPr>
              <a:lnSpc>
                <a:spcPts val="1769"/>
              </a:lnSpc>
            </a:pPr>
            <a:r>
              <a:rPr lang="en-CA" sz="1937">
                <a:solidFill>
                  <a:srgbClr val="FFFFFF"/>
                </a:solidFill>
                <a:latin typeface="Calibri"/>
                <a:cs typeface="Calibri"/>
              </a:rPr>
              <a:t>synthetic rubber, insecticides, pharmaceuticals, detergent,</a:t>
            </a:r>
          </a:p>
          <a:p>
            <a:pPr>
              <a:lnSpc>
                <a:spcPts val="1769"/>
              </a:lnSpc>
            </a:pPr>
            <a:endParaRPr lang="en-CA" sz="1937">
              <a:solidFill>
                <a:srgbClr val="000000"/>
              </a:solidFill>
            </a:endParaRPr>
          </a:p>
        </p:txBody>
      </p:sp>
      <p:sp>
        <p:nvSpPr>
          <p:cNvPr id="8" name="TextBox 8"/>
          <p:cNvSpPr txBox="1"/>
          <p:nvPr/>
        </p:nvSpPr>
        <p:spPr>
          <a:xfrm>
            <a:off x="3372971" y="3686736"/>
            <a:ext cx="6279219" cy="487313"/>
          </a:xfrm>
          <a:prstGeom prst="rect">
            <a:avLst/>
          </a:prstGeom>
          <a:noFill/>
        </p:spPr>
        <p:txBody>
          <a:bodyPr vert="horz" wrap="none" lIns="0" tIns="0" rIns="0" bIns="0" rtlCol="0">
            <a:spAutoFit/>
          </a:bodyPr>
          <a:lstStyle/>
          <a:p>
            <a:pPr>
              <a:lnSpc>
                <a:spcPts val="1871"/>
              </a:lnSpc>
            </a:pPr>
            <a:r>
              <a:rPr lang="en-CA" sz="1937">
                <a:solidFill>
                  <a:srgbClr val="FFFFFF"/>
                </a:solidFill>
                <a:latin typeface="Calibri"/>
                <a:cs typeface="Calibri"/>
              </a:rPr>
              <a:t>paints, creams, solvent, industrial chemical, industrial gas, etc)</a:t>
            </a:r>
          </a:p>
          <a:p>
            <a:pPr>
              <a:lnSpc>
                <a:spcPts val="1871"/>
              </a:lnSpc>
            </a:pPr>
            <a:endParaRPr lang="en-CA" sz="1937">
              <a:solidFill>
                <a:srgbClr val="000000"/>
              </a:solidFill>
            </a:endParaRPr>
          </a:p>
        </p:txBody>
      </p:sp>
      <p:sp>
        <p:nvSpPr>
          <p:cNvPr id="9" name="TextBox 9"/>
          <p:cNvSpPr txBox="1"/>
          <p:nvPr/>
        </p:nvSpPr>
        <p:spPr>
          <a:xfrm>
            <a:off x="3070412" y="3944471"/>
            <a:ext cx="960199" cy="564257"/>
          </a:xfrm>
          <a:prstGeom prst="rect">
            <a:avLst/>
          </a:prstGeom>
          <a:noFill/>
        </p:spPr>
        <p:txBody>
          <a:bodyPr vert="horz" wrap="none" lIns="0" tIns="0" rIns="0" bIns="0" rtlCol="0">
            <a:spAutoFit/>
          </a:bodyPr>
          <a:lstStyle/>
          <a:p>
            <a:pPr>
              <a:lnSpc>
                <a:spcPts val="2232"/>
              </a:lnSpc>
            </a:pPr>
            <a:r>
              <a:rPr lang="en-CA" sz="1937">
                <a:solidFill>
                  <a:srgbClr val="FFFFFF"/>
                </a:solidFill>
                <a:latin typeface="Arial"/>
                <a:cs typeface="Arial"/>
              </a:rPr>
              <a:t>•</a:t>
            </a:r>
            <a:r>
              <a:rPr lang="en-CA" sz="1937">
                <a:solidFill>
                  <a:srgbClr val="FFFFFF"/>
                </a:solidFill>
                <a:latin typeface="Calibri"/>
                <a:cs typeface="Calibri"/>
              </a:rPr>
              <a:t>  Asphalt</a:t>
            </a:r>
          </a:p>
          <a:p>
            <a:pPr>
              <a:lnSpc>
                <a:spcPts val="2232"/>
              </a:lnSpc>
            </a:pPr>
            <a:endParaRPr lang="en-CA" sz="1937">
              <a:solidFill>
                <a:srgbClr val="000000"/>
              </a:solidFill>
            </a:endParaRPr>
          </a:p>
        </p:txBody>
      </p:sp>
      <p:sp>
        <p:nvSpPr>
          <p:cNvPr id="10" name="TextBox 10"/>
          <p:cNvSpPr txBox="1"/>
          <p:nvPr/>
        </p:nvSpPr>
        <p:spPr>
          <a:xfrm>
            <a:off x="8001000" y="4515971"/>
            <a:ext cx="169918" cy="102592"/>
          </a:xfrm>
          <a:prstGeom prst="rect">
            <a:avLst/>
          </a:prstGeom>
          <a:noFill/>
        </p:spPr>
        <p:txBody>
          <a:bodyPr vert="horz" wrap="none" lIns="0" tIns="0" rIns="0" bIns="0" rtlCol="0">
            <a:spAutoFit/>
          </a:bodyPr>
          <a:lstStyle/>
          <a:p>
            <a:pPr>
              <a:lnSpc>
                <a:spcPts val="406"/>
              </a:lnSpc>
            </a:pPr>
            <a:r>
              <a:rPr lang="en-CA" sz="358" b="1">
                <a:solidFill>
                  <a:srgbClr val="FFFFFF"/>
                </a:solidFill>
                <a:latin typeface="Arial Narrow Bold"/>
                <a:cs typeface="Arial Narrow Bold"/>
              </a:rPr>
              <a:t>HEATING</a:t>
            </a:r>
          </a:p>
          <a:p>
            <a:pPr>
              <a:lnSpc>
                <a:spcPts val="406"/>
              </a:lnSpc>
            </a:pPr>
            <a:endParaRPr lang="en-CA" sz="349">
              <a:solidFill>
                <a:srgbClr val="000000"/>
              </a:solidFill>
            </a:endParaRPr>
          </a:p>
        </p:txBody>
      </p:sp>
      <p:sp>
        <p:nvSpPr>
          <p:cNvPr id="11" name="TextBox 11"/>
          <p:cNvSpPr txBox="1"/>
          <p:nvPr/>
        </p:nvSpPr>
        <p:spPr>
          <a:xfrm>
            <a:off x="3731559" y="4583206"/>
            <a:ext cx="487313" cy="256480"/>
          </a:xfrm>
          <a:prstGeom prst="rect">
            <a:avLst/>
          </a:prstGeom>
          <a:noFill/>
        </p:spPr>
        <p:txBody>
          <a:bodyPr vert="horz" wrap="none" lIns="0" tIns="0" rIns="0" bIns="0" rtlCol="0">
            <a:spAutoFit/>
          </a:bodyPr>
          <a:lstStyle/>
          <a:p>
            <a:pPr>
              <a:lnSpc>
                <a:spcPts val="1015"/>
              </a:lnSpc>
            </a:pPr>
            <a:r>
              <a:rPr lang="en-CA" sz="888" b="1">
                <a:solidFill>
                  <a:srgbClr val="FFFFFF"/>
                </a:solidFill>
                <a:latin typeface="Arial Narrow Bold"/>
                <a:cs typeface="Arial Narrow Bold"/>
              </a:rPr>
              <a:t>GASOLINE</a:t>
            </a:r>
          </a:p>
          <a:p>
            <a:pPr>
              <a:lnSpc>
                <a:spcPts val="1015"/>
              </a:lnSpc>
            </a:pPr>
            <a:endParaRPr lang="en-CA" sz="879">
              <a:solidFill>
                <a:srgbClr val="000000"/>
              </a:solidFill>
            </a:endParaRPr>
          </a:p>
        </p:txBody>
      </p:sp>
      <p:sp>
        <p:nvSpPr>
          <p:cNvPr id="12" name="TextBox 12"/>
          <p:cNvSpPr txBox="1"/>
          <p:nvPr/>
        </p:nvSpPr>
        <p:spPr>
          <a:xfrm>
            <a:off x="5614147" y="5244353"/>
            <a:ext cx="530594" cy="256480"/>
          </a:xfrm>
          <a:prstGeom prst="rect">
            <a:avLst/>
          </a:prstGeom>
          <a:noFill/>
        </p:spPr>
        <p:txBody>
          <a:bodyPr vert="horz" wrap="none" lIns="0" tIns="0" rIns="0" bIns="0" rtlCol="0">
            <a:spAutoFit/>
          </a:bodyPr>
          <a:lstStyle/>
          <a:p>
            <a:pPr>
              <a:lnSpc>
                <a:spcPts val="1015"/>
              </a:lnSpc>
            </a:pPr>
            <a:r>
              <a:rPr lang="en-CA" sz="888" b="1">
                <a:solidFill>
                  <a:srgbClr val="FFFFFF"/>
                </a:solidFill>
                <a:latin typeface="Arial Narrow Bold"/>
                <a:cs typeface="Arial Narrow Bold"/>
              </a:rPr>
              <a:t>SYNTHETIC</a:t>
            </a:r>
          </a:p>
          <a:p>
            <a:pPr>
              <a:lnSpc>
                <a:spcPts val="1015"/>
              </a:lnSpc>
            </a:pPr>
            <a:endParaRPr lang="en-CA" sz="888" b="1">
              <a:solidFill>
                <a:srgbClr val="FFFFFF"/>
              </a:solidFill>
              <a:latin typeface="Arial Narrow Bold"/>
              <a:cs typeface="Arial Narrow Bold"/>
            </a:endParaRPr>
          </a:p>
        </p:txBody>
      </p:sp>
      <p:sp>
        <p:nvSpPr>
          <p:cNvPr id="13" name="TextBox 13"/>
          <p:cNvSpPr txBox="1"/>
          <p:nvPr/>
        </p:nvSpPr>
        <p:spPr>
          <a:xfrm>
            <a:off x="7070912" y="5244353"/>
            <a:ext cx="463268" cy="256480"/>
          </a:xfrm>
          <a:prstGeom prst="rect">
            <a:avLst/>
          </a:prstGeom>
          <a:noFill/>
        </p:spPr>
        <p:txBody>
          <a:bodyPr vert="horz" wrap="none" lIns="0" tIns="0" rIns="0" bIns="0" rtlCol="0">
            <a:spAutoFit/>
          </a:bodyPr>
          <a:lstStyle/>
          <a:p>
            <a:pPr>
              <a:lnSpc>
                <a:spcPts val="1015"/>
              </a:lnSpc>
            </a:pPr>
            <a:r>
              <a:rPr lang="en-CA" sz="888" b="1">
                <a:solidFill>
                  <a:srgbClr val="FFFFFF"/>
                </a:solidFill>
                <a:latin typeface="Arial Narrow Bold"/>
                <a:cs typeface="Arial Narrow Bold"/>
              </a:rPr>
              <a:t>PLASTICS</a:t>
            </a:r>
          </a:p>
          <a:p>
            <a:pPr>
              <a:lnSpc>
                <a:spcPts val="1015"/>
              </a:lnSpc>
            </a:pPr>
            <a:endParaRPr lang="en-CA" sz="888" b="1">
              <a:solidFill>
                <a:srgbClr val="FFFFFF"/>
              </a:solidFill>
              <a:latin typeface="Arial Narrow Bold"/>
              <a:cs typeface="Arial Narrow Bold"/>
            </a:endParaRPr>
          </a:p>
        </p:txBody>
      </p:sp>
      <p:sp>
        <p:nvSpPr>
          <p:cNvPr id="14" name="TextBox 14"/>
          <p:cNvSpPr txBox="1"/>
          <p:nvPr/>
        </p:nvSpPr>
        <p:spPr>
          <a:xfrm>
            <a:off x="8796618" y="5244353"/>
            <a:ext cx="556243" cy="256480"/>
          </a:xfrm>
          <a:prstGeom prst="rect">
            <a:avLst/>
          </a:prstGeom>
          <a:noFill/>
        </p:spPr>
        <p:txBody>
          <a:bodyPr vert="horz" wrap="none" lIns="0" tIns="0" rIns="0" bIns="0" rtlCol="0">
            <a:spAutoFit/>
          </a:bodyPr>
          <a:lstStyle/>
          <a:p>
            <a:pPr>
              <a:lnSpc>
                <a:spcPts val="1015"/>
              </a:lnSpc>
            </a:pPr>
            <a:r>
              <a:rPr lang="en-CA" sz="888" b="1">
                <a:solidFill>
                  <a:srgbClr val="FFFFFF"/>
                </a:solidFill>
                <a:latin typeface="Arial Narrow Bold"/>
                <a:cs typeface="Arial Narrow Bold"/>
              </a:rPr>
              <a:t>PESTICIDES</a:t>
            </a:r>
          </a:p>
          <a:p>
            <a:pPr>
              <a:lnSpc>
                <a:spcPts val="1015"/>
              </a:lnSpc>
            </a:pPr>
            <a:endParaRPr lang="en-CA" sz="888" b="1">
              <a:solidFill>
                <a:srgbClr val="FFFFFF"/>
              </a:solidFill>
              <a:latin typeface="Arial Narrow Bold"/>
              <a:cs typeface="Arial Narrow Bold"/>
            </a:endParaRPr>
          </a:p>
        </p:txBody>
      </p:sp>
      <p:sp>
        <p:nvSpPr>
          <p:cNvPr id="15" name="TextBox 15"/>
          <p:cNvSpPr txBox="1"/>
          <p:nvPr/>
        </p:nvSpPr>
        <p:spPr>
          <a:xfrm>
            <a:off x="5681383" y="5390029"/>
            <a:ext cx="399148" cy="256480"/>
          </a:xfrm>
          <a:prstGeom prst="rect">
            <a:avLst/>
          </a:prstGeom>
          <a:noFill/>
        </p:spPr>
        <p:txBody>
          <a:bodyPr vert="horz" wrap="none" lIns="0" tIns="0" rIns="0" bIns="0" rtlCol="0">
            <a:spAutoFit/>
          </a:bodyPr>
          <a:lstStyle/>
          <a:p>
            <a:pPr>
              <a:lnSpc>
                <a:spcPts val="984"/>
              </a:lnSpc>
            </a:pPr>
            <a:r>
              <a:rPr lang="en-CA" sz="888" b="1">
                <a:solidFill>
                  <a:srgbClr val="FFFFFF"/>
                </a:solidFill>
                <a:latin typeface="Arial Narrow Bold"/>
                <a:cs typeface="Arial Narrow Bold"/>
              </a:rPr>
              <a:t>RUBBER</a:t>
            </a:r>
          </a:p>
          <a:p>
            <a:pPr>
              <a:lnSpc>
                <a:spcPts val="984"/>
              </a:lnSpc>
            </a:pPr>
            <a:endParaRPr lang="en-CA" sz="879">
              <a:solidFill>
                <a:srgbClr val="000000"/>
              </a:solidFill>
            </a:endParaRPr>
          </a:p>
        </p:txBody>
      </p:sp>
      <p:sp>
        <p:nvSpPr>
          <p:cNvPr id="16" name="TextBox 16"/>
          <p:cNvSpPr txBox="1"/>
          <p:nvPr/>
        </p:nvSpPr>
        <p:spPr>
          <a:xfrm>
            <a:off x="3776383" y="5569323"/>
            <a:ext cx="607539" cy="256480"/>
          </a:xfrm>
          <a:prstGeom prst="rect">
            <a:avLst/>
          </a:prstGeom>
          <a:noFill/>
        </p:spPr>
        <p:txBody>
          <a:bodyPr vert="horz" wrap="none" lIns="0" tIns="0" rIns="0" bIns="0" rtlCol="0">
            <a:spAutoFit/>
          </a:bodyPr>
          <a:lstStyle/>
          <a:p>
            <a:pPr>
              <a:lnSpc>
                <a:spcPts val="1015"/>
              </a:lnSpc>
            </a:pPr>
            <a:r>
              <a:rPr lang="en-CA" sz="888" b="1">
                <a:solidFill>
                  <a:srgbClr val="FFFFFF"/>
                </a:solidFill>
                <a:latin typeface="Arial Narrow Bold"/>
                <a:cs typeface="Arial Narrow Bold"/>
              </a:rPr>
              <a:t>LUBRICANTS</a:t>
            </a:r>
          </a:p>
          <a:p>
            <a:pPr>
              <a:lnSpc>
                <a:spcPts val="1015"/>
              </a:lnSpc>
            </a:pPr>
            <a:endParaRPr lang="en-CA" sz="879">
              <a:solidFill>
                <a:srgbClr val="000000"/>
              </a:solidFill>
            </a:endParaRPr>
          </a:p>
        </p:txBody>
      </p:sp>
      <p:sp>
        <p:nvSpPr>
          <p:cNvPr id="17" name="TextBox 17"/>
          <p:cNvSpPr txBox="1"/>
          <p:nvPr/>
        </p:nvSpPr>
        <p:spPr>
          <a:xfrm>
            <a:off x="7866530" y="5703794"/>
            <a:ext cx="541815" cy="205184"/>
          </a:xfrm>
          <a:prstGeom prst="rect">
            <a:avLst/>
          </a:prstGeom>
          <a:noFill/>
        </p:spPr>
        <p:txBody>
          <a:bodyPr vert="horz" wrap="none" lIns="0" tIns="0" rIns="0" bIns="0" rtlCol="0">
            <a:spAutoFit/>
          </a:bodyPr>
          <a:lstStyle/>
          <a:p>
            <a:pPr>
              <a:lnSpc>
                <a:spcPts val="794"/>
              </a:lnSpc>
            </a:pPr>
            <a:r>
              <a:rPr lang="en-CA" sz="888" b="1">
                <a:solidFill>
                  <a:srgbClr val="FFFFFF"/>
                </a:solidFill>
                <a:latin typeface="Arial Narrow Bold"/>
                <a:cs typeface="Arial Narrow Bold"/>
              </a:rPr>
              <a:t>FERTILIZER</a:t>
            </a:r>
          </a:p>
          <a:p>
            <a:pPr>
              <a:lnSpc>
                <a:spcPts val="794"/>
              </a:lnSpc>
            </a:pPr>
            <a:endParaRPr lang="en-CA" sz="879">
              <a:solidFill>
                <a:srgbClr val="000000"/>
              </a:solidFill>
            </a:endParaRPr>
          </a:p>
        </p:txBody>
      </p:sp>
    </p:spTree>
    <p:extLst>
      <p:ext uri="{BB962C8B-B14F-4D97-AF65-F5344CB8AC3E}">
        <p14:creationId xmlns:p14="http://schemas.microsoft.com/office/powerpoint/2010/main" val="2234452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600" cy="6858000"/>
          </a:xfrm>
          <a:prstGeom prst="rect">
            <a:avLst/>
          </a:prstGeom>
        </p:spPr>
      </p:pic>
      <p:sp>
        <p:nvSpPr>
          <p:cNvPr id="14" name="TextBox 2"/>
          <p:cNvSpPr txBox="1"/>
          <p:nvPr/>
        </p:nvSpPr>
        <p:spPr>
          <a:xfrm>
            <a:off x="3204883" y="1187823"/>
            <a:ext cx="2117439"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Abandonment</a:t>
            </a:r>
          </a:p>
          <a:p>
            <a:pPr>
              <a:lnSpc>
                <a:spcPts val="3247"/>
              </a:lnSpc>
            </a:pPr>
            <a:endParaRPr lang="en-CA" sz="2827">
              <a:solidFill>
                <a:srgbClr val="000000"/>
              </a:solidFill>
            </a:endParaRPr>
          </a:p>
        </p:txBody>
      </p:sp>
      <p:sp>
        <p:nvSpPr>
          <p:cNvPr id="3" name="TextBox 3"/>
          <p:cNvSpPr txBox="1"/>
          <p:nvPr/>
        </p:nvSpPr>
        <p:spPr>
          <a:xfrm>
            <a:off x="7014882" y="1860177"/>
            <a:ext cx="2687852"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The last phase in upstream</a:t>
            </a:r>
            <a:br>
              <a:rPr lang="en-CA" sz="1768">
                <a:solidFill>
                  <a:srgbClr val="000000"/>
                </a:solidFill>
                <a:latin typeface="Times New Roman"/>
              </a:rPr>
            </a:br>
            <a:r>
              <a:rPr lang="en-CA" sz="1768">
                <a:solidFill>
                  <a:srgbClr val="FFFFFF"/>
                </a:solidFill>
                <a:latin typeface="Calibri"/>
                <a:cs typeface="Calibri"/>
              </a:rPr>
              <a:t>	life cycle is abandonment.</a:t>
            </a:r>
          </a:p>
          <a:p>
            <a:pPr>
              <a:lnSpc>
                <a:spcPts val="1677"/>
              </a:lnSpc>
            </a:pPr>
            <a:endParaRPr lang="en-CA" sz="1768">
              <a:solidFill>
                <a:srgbClr val="000000"/>
              </a:solidFill>
            </a:endParaRPr>
          </a:p>
        </p:txBody>
      </p:sp>
      <p:sp>
        <p:nvSpPr>
          <p:cNvPr id="4" name="TextBox 4"/>
          <p:cNvSpPr txBox="1"/>
          <p:nvPr/>
        </p:nvSpPr>
        <p:spPr>
          <a:xfrm>
            <a:off x="7014883" y="2342029"/>
            <a:ext cx="2847061" cy="872034"/>
          </a:xfrm>
          <a:prstGeom prst="rect">
            <a:avLst/>
          </a:prstGeom>
          <a:noFill/>
        </p:spPr>
        <p:txBody>
          <a:bodyPr vert="horz" wrap="none" lIns="0" tIns="0" rIns="0" bIns="0" rtlCol="0">
            <a:spAutoFit/>
          </a:bodyPr>
          <a:lstStyle/>
          <a:p>
            <a:pPr>
              <a:lnSpc>
                <a:spcPts val="1677"/>
              </a:lnSpc>
              <a:tabLst>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The activities comprises well</a:t>
            </a:r>
            <a:br>
              <a:rPr lang="en-CA" sz="1768">
                <a:solidFill>
                  <a:srgbClr val="000000"/>
                </a:solidFill>
                <a:latin typeface="Times New Roman"/>
              </a:rPr>
            </a:br>
            <a:r>
              <a:rPr lang="en-CA" sz="1768">
                <a:solidFill>
                  <a:srgbClr val="FFFFFF"/>
                </a:solidFill>
                <a:latin typeface="Calibri"/>
                <a:cs typeface="Calibri"/>
              </a:rPr>
              <a:t>	plug &amp; abandonment (P&amp;A)</a:t>
            </a:r>
            <a:br>
              <a:rPr lang="en-CA" sz="1768">
                <a:solidFill>
                  <a:srgbClr val="000000"/>
                </a:solidFill>
                <a:latin typeface="Times New Roman"/>
              </a:rPr>
            </a:br>
            <a:r>
              <a:rPr lang="en-CA" sz="1768">
                <a:solidFill>
                  <a:srgbClr val="FFFFFF"/>
                </a:solidFill>
                <a:latin typeface="Calibri"/>
                <a:cs typeface="Calibri"/>
              </a:rPr>
              <a:t>	and surface facilities</a:t>
            </a:r>
          </a:p>
          <a:p>
            <a:pPr>
              <a:lnSpc>
                <a:spcPts val="1677"/>
              </a:lnSpc>
            </a:pPr>
            <a:endParaRPr lang="en-CA" sz="1768">
              <a:solidFill>
                <a:srgbClr val="000000"/>
              </a:solidFill>
            </a:endParaRPr>
          </a:p>
        </p:txBody>
      </p:sp>
      <p:sp>
        <p:nvSpPr>
          <p:cNvPr id="5" name="TextBox 5"/>
          <p:cNvSpPr txBox="1"/>
          <p:nvPr/>
        </p:nvSpPr>
        <p:spPr>
          <a:xfrm>
            <a:off x="7317442" y="2980765"/>
            <a:ext cx="805349" cy="461665"/>
          </a:xfrm>
          <a:prstGeom prst="rect">
            <a:avLst/>
          </a:prstGeom>
          <a:noFill/>
        </p:spPr>
        <p:txBody>
          <a:bodyPr vert="horz" wrap="none" lIns="0" tIns="0" rIns="0" bIns="0" rtlCol="0">
            <a:spAutoFit/>
          </a:bodyPr>
          <a:lstStyle/>
          <a:p>
            <a:pPr>
              <a:lnSpc>
                <a:spcPts val="1782"/>
              </a:lnSpc>
            </a:pPr>
            <a:r>
              <a:rPr lang="en-CA" sz="1768">
                <a:solidFill>
                  <a:srgbClr val="FFFFFF"/>
                </a:solidFill>
                <a:latin typeface="Calibri"/>
                <a:cs typeface="Calibri"/>
              </a:rPr>
              <a:t>removal.</a:t>
            </a:r>
          </a:p>
          <a:p>
            <a:pPr>
              <a:lnSpc>
                <a:spcPts val="1782"/>
              </a:lnSpc>
            </a:pPr>
            <a:endParaRPr lang="en-CA" sz="1768">
              <a:solidFill>
                <a:srgbClr val="000000"/>
              </a:solidFill>
            </a:endParaRPr>
          </a:p>
        </p:txBody>
      </p:sp>
      <p:sp>
        <p:nvSpPr>
          <p:cNvPr id="6" name="TextBox 6"/>
          <p:cNvSpPr txBox="1"/>
          <p:nvPr/>
        </p:nvSpPr>
        <p:spPr>
          <a:xfrm>
            <a:off x="7014883" y="3260912"/>
            <a:ext cx="2612767" cy="1090042"/>
          </a:xfrm>
          <a:prstGeom prst="rect">
            <a:avLst/>
          </a:prstGeom>
          <a:noFill/>
        </p:spPr>
        <p:txBody>
          <a:bodyPr vert="horz" wrap="none" lIns="0" tIns="0" rIns="0" bIns="0" rtlCol="0">
            <a:spAutoFit/>
          </a:bodyPr>
          <a:lstStyle/>
          <a:p>
            <a:pPr>
              <a:lnSpc>
                <a:spcPts val="1677"/>
              </a:lnSpc>
              <a:tabLst>
                <a:tab pos="302575" algn="l"/>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Well must be permanently</a:t>
            </a:r>
            <a:br>
              <a:rPr lang="en-CA" sz="1768">
                <a:solidFill>
                  <a:srgbClr val="000000"/>
                </a:solidFill>
                <a:latin typeface="Times New Roman"/>
              </a:rPr>
            </a:br>
            <a:r>
              <a:rPr lang="en-CA" sz="1768">
                <a:solidFill>
                  <a:srgbClr val="FFFFFF"/>
                </a:solidFill>
                <a:latin typeface="Calibri"/>
                <a:cs typeface="Calibri"/>
              </a:rPr>
              <a:t>	closed and sealed, so no</a:t>
            </a:r>
            <a:br>
              <a:rPr lang="en-CA" sz="1768">
                <a:solidFill>
                  <a:srgbClr val="000000"/>
                </a:solidFill>
                <a:latin typeface="Times New Roman"/>
              </a:rPr>
            </a:br>
            <a:r>
              <a:rPr lang="en-CA" sz="1768">
                <a:solidFill>
                  <a:srgbClr val="FFFFFF"/>
                </a:solidFill>
                <a:latin typeface="Calibri"/>
                <a:cs typeface="Calibri"/>
              </a:rPr>
              <a:t>	more hydrocarbon can</a:t>
            </a:r>
            <a:br>
              <a:rPr lang="en-CA" sz="1768">
                <a:solidFill>
                  <a:srgbClr val="000000"/>
                </a:solidFill>
                <a:latin typeface="Times New Roman"/>
              </a:rPr>
            </a:br>
            <a:r>
              <a:rPr lang="en-CA" sz="1768">
                <a:solidFill>
                  <a:srgbClr val="FFFFFF"/>
                </a:solidFill>
                <a:latin typeface="Calibri"/>
                <a:cs typeface="Calibri"/>
              </a:rPr>
              <a:t>	escape to the surface.</a:t>
            </a:r>
          </a:p>
          <a:p>
            <a:pPr>
              <a:lnSpc>
                <a:spcPts val="1677"/>
              </a:lnSpc>
            </a:pPr>
            <a:endParaRPr lang="en-CA" sz="1768">
              <a:solidFill>
                <a:srgbClr val="000000"/>
              </a:solidFill>
            </a:endParaRPr>
          </a:p>
        </p:txBody>
      </p:sp>
      <p:sp>
        <p:nvSpPr>
          <p:cNvPr id="7" name="TextBox 7"/>
          <p:cNvSpPr txBox="1"/>
          <p:nvPr/>
        </p:nvSpPr>
        <p:spPr>
          <a:xfrm>
            <a:off x="7014883" y="4134971"/>
            <a:ext cx="2462021"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Surface facilities must be</a:t>
            </a:r>
          </a:p>
          <a:p>
            <a:pPr>
              <a:lnSpc>
                <a:spcPts val="2030"/>
              </a:lnSpc>
            </a:pPr>
            <a:endParaRPr lang="en-CA" sz="1768">
              <a:solidFill>
                <a:srgbClr val="000000"/>
              </a:solidFill>
            </a:endParaRPr>
          </a:p>
        </p:txBody>
      </p:sp>
      <p:sp>
        <p:nvSpPr>
          <p:cNvPr id="8" name="TextBox 8"/>
          <p:cNvSpPr txBox="1"/>
          <p:nvPr/>
        </p:nvSpPr>
        <p:spPr>
          <a:xfrm>
            <a:off x="7317441" y="4392706"/>
            <a:ext cx="2278316" cy="410369"/>
          </a:xfrm>
          <a:prstGeom prst="rect">
            <a:avLst/>
          </a:prstGeom>
          <a:noFill/>
        </p:spPr>
        <p:txBody>
          <a:bodyPr vert="horz" wrap="none" lIns="0" tIns="0" rIns="0" bIns="0" rtlCol="0">
            <a:spAutoFit/>
          </a:bodyPr>
          <a:lstStyle/>
          <a:p>
            <a:pPr>
              <a:lnSpc>
                <a:spcPts val="1602"/>
              </a:lnSpc>
            </a:pPr>
            <a:r>
              <a:rPr lang="en-CA" sz="1768">
                <a:solidFill>
                  <a:srgbClr val="FFFFFF"/>
                </a:solidFill>
                <a:latin typeface="Calibri"/>
                <a:cs typeface="Calibri"/>
              </a:rPr>
              <a:t>removed until few meter</a:t>
            </a:r>
          </a:p>
          <a:p>
            <a:pPr>
              <a:lnSpc>
                <a:spcPts val="1602"/>
              </a:lnSpc>
            </a:pPr>
            <a:endParaRPr lang="en-CA" sz="1768">
              <a:solidFill>
                <a:srgbClr val="000000"/>
              </a:solidFill>
            </a:endParaRPr>
          </a:p>
        </p:txBody>
      </p:sp>
      <p:sp>
        <p:nvSpPr>
          <p:cNvPr id="9" name="TextBox 9"/>
          <p:cNvSpPr txBox="1"/>
          <p:nvPr/>
        </p:nvSpPr>
        <p:spPr>
          <a:xfrm>
            <a:off x="7317441" y="4605618"/>
            <a:ext cx="2584362" cy="872034"/>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below seabed, or left on the</a:t>
            </a:r>
            <a:br>
              <a:rPr lang="en-CA" sz="1768">
                <a:solidFill>
                  <a:srgbClr val="000000"/>
                </a:solidFill>
                <a:latin typeface="Times New Roman"/>
              </a:rPr>
            </a:br>
            <a:r>
              <a:rPr lang="en-CA" sz="1768">
                <a:solidFill>
                  <a:srgbClr val="FFFFFF"/>
                </a:solidFill>
                <a:latin typeface="Calibri"/>
                <a:cs typeface="Calibri"/>
              </a:rPr>
              <a:t>seabed as an artificial reef</a:t>
            </a:r>
            <a:br>
              <a:rPr lang="en-CA" sz="1768">
                <a:solidFill>
                  <a:srgbClr val="000000"/>
                </a:solidFill>
                <a:latin typeface="Times New Roman"/>
              </a:rPr>
            </a:br>
            <a:r>
              <a:rPr lang="en-CA" sz="1768">
                <a:solidFill>
                  <a:srgbClr val="FFFFFF"/>
                </a:solidFill>
                <a:latin typeface="Calibri"/>
                <a:cs typeface="Calibri"/>
              </a:rPr>
              <a:t>after free hydrocarbon</a:t>
            </a:r>
          </a:p>
          <a:p>
            <a:pPr>
              <a:lnSpc>
                <a:spcPts val="1677"/>
              </a:lnSpc>
            </a:pPr>
            <a:endParaRPr lang="en-CA" sz="1768">
              <a:solidFill>
                <a:srgbClr val="000000"/>
              </a:solidFill>
            </a:endParaRPr>
          </a:p>
        </p:txBody>
      </p:sp>
      <p:sp>
        <p:nvSpPr>
          <p:cNvPr id="10" name="TextBox 10"/>
          <p:cNvSpPr txBox="1"/>
          <p:nvPr/>
        </p:nvSpPr>
        <p:spPr>
          <a:xfrm>
            <a:off x="3339353" y="5289177"/>
            <a:ext cx="3519553"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Special vessel to remove offshore platform</a:t>
            </a:r>
          </a:p>
          <a:p>
            <a:pPr>
              <a:lnSpc>
                <a:spcPts val="1827"/>
              </a:lnSpc>
            </a:pPr>
            <a:endParaRPr lang="en-CA" sz="1588">
              <a:solidFill>
                <a:srgbClr val="000000"/>
              </a:solidFill>
            </a:endParaRPr>
          </a:p>
        </p:txBody>
      </p:sp>
      <p:sp>
        <p:nvSpPr>
          <p:cNvPr id="11" name="TextBox 11"/>
          <p:cNvSpPr txBox="1"/>
          <p:nvPr/>
        </p:nvSpPr>
        <p:spPr>
          <a:xfrm>
            <a:off x="7317441" y="5244353"/>
            <a:ext cx="1719958" cy="448841"/>
          </a:xfrm>
          <a:prstGeom prst="rect">
            <a:avLst/>
          </a:prstGeom>
          <a:noFill/>
        </p:spPr>
        <p:txBody>
          <a:bodyPr vert="horz" wrap="none" lIns="0" tIns="0" rIns="0" bIns="0" rtlCol="0">
            <a:spAutoFit/>
          </a:bodyPr>
          <a:lstStyle/>
          <a:p>
            <a:pPr>
              <a:lnSpc>
                <a:spcPts val="1765"/>
              </a:lnSpc>
            </a:pPr>
            <a:r>
              <a:rPr lang="en-CA" sz="1768">
                <a:solidFill>
                  <a:srgbClr val="FFFFFF"/>
                </a:solidFill>
                <a:latin typeface="Calibri"/>
                <a:cs typeface="Calibri"/>
              </a:rPr>
              <a:t>condition reached.</a:t>
            </a:r>
          </a:p>
          <a:p>
            <a:pPr>
              <a:lnSpc>
                <a:spcPts val="1743"/>
              </a:lnSpc>
            </a:pPr>
            <a:endParaRPr lang="en-CA" sz="1768">
              <a:solidFill>
                <a:srgbClr val="000000"/>
              </a:solidFill>
            </a:endParaRPr>
          </a:p>
        </p:txBody>
      </p:sp>
      <p:sp>
        <p:nvSpPr>
          <p:cNvPr id="12" name="TextBox 12"/>
          <p:cNvSpPr txBox="1"/>
          <p:nvPr/>
        </p:nvSpPr>
        <p:spPr>
          <a:xfrm>
            <a:off x="7014882" y="5513295"/>
            <a:ext cx="2516266"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Site must be restore to as</a:t>
            </a:r>
            <a:br>
              <a:rPr lang="en-CA" sz="1768">
                <a:solidFill>
                  <a:srgbClr val="000000"/>
                </a:solidFill>
                <a:latin typeface="Times New Roman"/>
              </a:rPr>
            </a:br>
            <a:r>
              <a:rPr lang="en-CA" sz="1768">
                <a:solidFill>
                  <a:srgbClr val="FFFFFF"/>
                </a:solidFill>
                <a:latin typeface="Calibri"/>
                <a:cs typeface="Calibri"/>
              </a:rPr>
              <a:t>	close as its original</a:t>
            </a:r>
          </a:p>
          <a:p>
            <a:pPr>
              <a:lnSpc>
                <a:spcPts val="1690"/>
              </a:lnSpc>
            </a:pPr>
            <a:endParaRPr lang="en-CA" sz="1768">
              <a:solidFill>
                <a:srgbClr val="000000"/>
              </a:solidFill>
            </a:endParaRPr>
          </a:p>
        </p:txBody>
      </p:sp>
      <p:sp>
        <p:nvSpPr>
          <p:cNvPr id="13" name="TextBox 13"/>
          <p:cNvSpPr txBox="1"/>
          <p:nvPr/>
        </p:nvSpPr>
        <p:spPr>
          <a:xfrm>
            <a:off x="7317442" y="5950324"/>
            <a:ext cx="926279" cy="436017"/>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condition.</a:t>
            </a:r>
          </a:p>
          <a:p>
            <a:pPr>
              <a:lnSpc>
                <a:spcPts val="1694"/>
              </a:lnSpc>
            </a:pPr>
            <a:endParaRPr lang="en-CA" sz="1768">
              <a:solidFill>
                <a:srgbClr val="000000"/>
              </a:solidFill>
            </a:endParaRPr>
          </a:p>
        </p:txBody>
      </p:sp>
    </p:spTree>
    <p:extLst>
      <p:ext uri="{BB962C8B-B14F-4D97-AF65-F5344CB8AC3E}">
        <p14:creationId xmlns:p14="http://schemas.microsoft.com/office/powerpoint/2010/main" val="186044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58000"/>
          </a:xfrm>
          <a:prstGeom prst="rect">
            <a:avLst/>
          </a:prstGeom>
        </p:spPr>
      </p:pic>
      <p:sp>
        <p:nvSpPr>
          <p:cNvPr id="3" name="TextBox 2"/>
          <p:cNvSpPr txBox="1"/>
          <p:nvPr/>
        </p:nvSpPr>
        <p:spPr>
          <a:xfrm>
            <a:off x="7362265" y="3686735"/>
            <a:ext cx="2311595" cy="1051570"/>
          </a:xfrm>
          <a:prstGeom prst="rect">
            <a:avLst/>
          </a:prstGeom>
          <a:noFill/>
        </p:spPr>
        <p:txBody>
          <a:bodyPr vert="horz" wrap="none" lIns="0" tIns="0" rIns="0" bIns="0" rtlCol="0">
            <a:spAutoFit/>
          </a:bodyPr>
          <a:lstStyle/>
          <a:p>
            <a:pPr>
              <a:lnSpc>
                <a:spcPts val="4059"/>
              </a:lnSpc>
            </a:pPr>
            <a:r>
              <a:rPr lang="en-CA" sz="3525">
                <a:solidFill>
                  <a:srgbClr val="FFC000"/>
                </a:solidFill>
                <a:latin typeface="Calibri"/>
                <a:cs typeface="Calibri"/>
              </a:rPr>
              <a:t>MIDSTREAM</a:t>
            </a:r>
          </a:p>
          <a:p>
            <a:pPr>
              <a:lnSpc>
                <a:spcPts val="4059"/>
              </a:lnSpc>
            </a:pPr>
            <a:endParaRPr lang="en-CA" sz="3525">
              <a:solidFill>
                <a:srgbClr val="000000"/>
              </a:solidFill>
            </a:endParaRPr>
          </a:p>
        </p:txBody>
      </p:sp>
    </p:spTree>
    <p:extLst>
      <p:ext uri="{BB962C8B-B14F-4D97-AF65-F5344CB8AC3E}">
        <p14:creationId xmlns:p14="http://schemas.microsoft.com/office/powerpoint/2010/main" val="3636713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400" cy="6858000"/>
          </a:xfrm>
          <a:prstGeom prst="rect">
            <a:avLst/>
          </a:prstGeom>
        </p:spPr>
      </p:pic>
      <p:sp>
        <p:nvSpPr>
          <p:cNvPr id="12" name="TextBox 2"/>
          <p:cNvSpPr txBox="1"/>
          <p:nvPr/>
        </p:nvSpPr>
        <p:spPr>
          <a:xfrm>
            <a:off x="3204883" y="1187823"/>
            <a:ext cx="4179799"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Transportation - Onshore</a:t>
            </a:r>
          </a:p>
          <a:p>
            <a:pPr>
              <a:lnSpc>
                <a:spcPts val="3247"/>
              </a:lnSpc>
            </a:pPr>
            <a:endParaRPr lang="en-CA" sz="2827">
              <a:solidFill>
                <a:srgbClr val="000000"/>
              </a:solidFill>
            </a:endParaRPr>
          </a:p>
        </p:txBody>
      </p:sp>
      <p:sp>
        <p:nvSpPr>
          <p:cNvPr id="3" name="TextBox 3"/>
          <p:cNvSpPr txBox="1"/>
          <p:nvPr/>
        </p:nvSpPr>
        <p:spPr>
          <a:xfrm>
            <a:off x="5233147" y="1826559"/>
            <a:ext cx="4705262" cy="923330"/>
          </a:xfrm>
          <a:prstGeom prst="rect">
            <a:avLst/>
          </a:prstGeom>
          <a:noFill/>
        </p:spPr>
        <p:txBody>
          <a:bodyPr vert="horz" wrap="none" lIns="0" tIns="0" rIns="0" bIns="0" rtlCol="0">
            <a:spAutoFit/>
          </a:bodyPr>
          <a:lstStyle/>
          <a:p>
            <a:pPr>
              <a:lnSpc>
                <a:spcPts val="1765"/>
              </a:lnSpc>
              <a:tabLst>
                <a:tab pos="302575" algn="l"/>
                <a:tab pos="302575" algn="l"/>
              </a:tabLst>
            </a:pPr>
            <a:r>
              <a:rPr lang="en-CA" sz="1853">
                <a:solidFill>
                  <a:srgbClr val="FFFFFF"/>
                </a:solidFill>
                <a:latin typeface="Arial"/>
                <a:cs typeface="Arial"/>
              </a:rPr>
              <a:t>•</a:t>
            </a:r>
            <a:r>
              <a:rPr lang="en-CA" sz="1853">
                <a:solidFill>
                  <a:srgbClr val="FFFFFF"/>
                </a:solidFill>
                <a:latin typeface="Calibri"/>
                <a:cs typeface="Calibri"/>
              </a:rPr>
              <a:t>  Since most of the oil &amp; gas field is located far</a:t>
            </a:r>
            <a:br>
              <a:rPr lang="en-CA" sz="1853">
                <a:solidFill>
                  <a:srgbClr val="000000"/>
                </a:solidFill>
                <a:latin typeface="Times New Roman"/>
              </a:rPr>
            </a:br>
            <a:r>
              <a:rPr lang="en-CA" sz="1853">
                <a:solidFill>
                  <a:srgbClr val="FFFFFF"/>
                </a:solidFill>
                <a:latin typeface="Calibri"/>
                <a:cs typeface="Calibri"/>
              </a:rPr>
              <a:t>	from the civilization, it is crucial to deliver the</a:t>
            </a:r>
            <a:br>
              <a:rPr lang="en-CA" sz="1853">
                <a:solidFill>
                  <a:srgbClr val="000000"/>
                </a:solidFill>
                <a:latin typeface="Times New Roman"/>
              </a:rPr>
            </a:br>
            <a:r>
              <a:rPr lang="en-CA" sz="1853">
                <a:solidFill>
                  <a:srgbClr val="FFFFFF"/>
                </a:solidFill>
                <a:latin typeface="Calibri"/>
                <a:cs typeface="Calibri"/>
              </a:rPr>
              <a:t>	crude oil &amp; natural gas to increase its value.</a:t>
            </a:r>
          </a:p>
          <a:p>
            <a:pPr>
              <a:lnSpc>
                <a:spcPts val="1765"/>
              </a:lnSpc>
            </a:pPr>
            <a:endParaRPr lang="en-CA" sz="1853">
              <a:solidFill>
                <a:srgbClr val="000000"/>
              </a:solidFill>
            </a:endParaRPr>
          </a:p>
        </p:txBody>
      </p:sp>
      <p:sp>
        <p:nvSpPr>
          <p:cNvPr id="4" name="TextBox 4"/>
          <p:cNvSpPr txBox="1"/>
          <p:nvPr/>
        </p:nvSpPr>
        <p:spPr>
          <a:xfrm>
            <a:off x="5233147" y="2566147"/>
            <a:ext cx="4566891" cy="1154162"/>
          </a:xfrm>
          <a:prstGeom prst="rect">
            <a:avLst/>
          </a:prstGeom>
          <a:noFill/>
        </p:spPr>
        <p:txBody>
          <a:bodyPr vert="horz" wrap="none" lIns="0" tIns="0" rIns="0" bIns="0" rtlCol="0">
            <a:spAutoFit/>
          </a:bodyPr>
          <a:lstStyle/>
          <a:p>
            <a:pPr>
              <a:lnSpc>
                <a:spcPts val="1791"/>
              </a:lnSpc>
              <a:tabLst>
                <a:tab pos="302575" algn="l"/>
                <a:tab pos="302575" algn="l"/>
                <a:tab pos="302575" algn="l"/>
              </a:tabLst>
            </a:pPr>
            <a:r>
              <a:rPr lang="en-CA" sz="1853">
                <a:solidFill>
                  <a:srgbClr val="FFFFFF"/>
                </a:solidFill>
                <a:latin typeface="Arial"/>
                <a:cs typeface="Arial"/>
              </a:rPr>
              <a:t>•</a:t>
            </a:r>
            <a:r>
              <a:rPr lang="en-CA" sz="1853">
                <a:solidFill>
                  <a:srgbClr val="FFFFFF"/>
                </a:solidFill>
                <a:latin typeface="Calibri"/>
                <a:cs typeface="Calibri"/>
              </a:rPr>
              <a:t>  Initially, produced oil is stored inside wooden</a:t>
            </a:r>
            <a:br>
              <a:rPr lang="en-CA" sz="1853">
                <a:solidFill>
                  <a:srgbClr val="000000"/>
                </a:solidFill>
                <a:latin typeface="Times New Roman"/>
              </a:rPr>
            </a:br>
            <a:r>
              <a:rPr lang="en-CA" sz="1853">
                <a:solidFill>
                  <a:srgbClr val="FFFFFF"/>
                </a:solidFill>
                <a:latin typeface="Calibri"/>
                <a:cs typeface="Calibri"/>
              </a:rPr>
              <a:t>	barrel which then delivered by using horse</a:t>
            </a:r>
            <a:br>
              <a:rPr lang="en-CA" sz="1853">
                <a:solidFill>
                  <a:srgbClr val="000000"/>
                </a:solidFill>
                <a:latin typeface="Times New Roman"/>
              </a:rPr>
            </a:br>
            <a:r>
              <a:rPr lang="en-CA" sz="1853">
                <a:solidFill>
                  <a:srgbClr val="FFFFFF"/>
                </a:solidFill>
                <a:latin typeface="Calibri"/>
                <a:cs typeface="Calibri"/>
              </a:rPr>
              <a:t>	carriage. It is the beginning of using “barrel”</a:t>
            </a:r>
            <a:br>
              <a:rPr lang="en-CA" sz="1853">
                <a:solidFill>
                  <a:srgbClr val="000000"/>
                </a:solidFill>
                <a:latin typeface="Times New Roman"/>
              </a:rPr>
            </a:br>
            <a:r>
              <a:rPr lang="en-CA" sz="1853">
                <a:solidFill>
                  <a:srgbClr val="FFFFFF"/>
                </a:solidFill>
                <a:latin typeface="Calibri"/>
                <a:cs typeface="Calibri"/>
              </a:rPr>
              <a:t>	as oil volume measurement unit.</a:t>
            </a:r>
          </a:p>
          <a:p>
            <a:pPr>
              <a:lnSpc>
                <a:spcPts val="1791"/>
              </a:lnSpc>
            </a:pPr>
            <a:endParaRPr lang="en-CA" sz="1853">
              <a:solidFill>
                <a:srgbClr val="000000"/>
              </a:solidFill>
            </a:endParaRPr>
          </a:p>
        </p:txBody>
      </p:sp>
      <p:sp>
        <p:nvSpPr>
          <p:cNvPr id="5" name="TextBox 5"/>
          <p:cNvSpPr txBox="1"/>
          <p:nvPr/>
        </p:nvSpPr>
        <p:spPr>
          <a:xfrm>
            <a:off x="5233147" y="3473824"/>
            <a:ext cx="83356" cy="538609"/>
          </a:xfrm>
          <a:prstGeom prst="rect">
            <a:avLst/>
          </a:prstGeom>
          <a:noFill/>
        </p:spPr>
        <p:txBody>
          <a:bodyPr vert="horz" wrap="none" lIns="0" tIns="0" rIns="0" bIns="0" rtlCol="0">
            <a:spAutoFit/>
          </a:bodyPr>
          <a:lstStyle/>
          <a:p>
            <a:pPr>
              <a:lnSpc>
                <a:spcPts val="2131"/>
              </a:lnSpc>
            </a:pPr>
            <a:r>
              <a:rPr lang="en-CA" sz="1853">
                <a:solidFill>
                  <a:srgbClr val="FFFFFF"/>
                </a:solidFill>
                <a:latin typeface="Arial"/>
                <a:cs typeface="Arial"/>
              </a:rPr>
              <a:t>•</a:t>
            </a:r>
          </a:p>
          <a:p>
            <a:pPr>
              <a:lnSpc>
                <a:spcPts val="2131"/>
              </a:lnSpc>
            </a:pPr>
            <a:endParaRPr lang="en-CA" sz="1853">
              <a:solidFill>
                <a:srgbClr val="FFFFFF"/>
              </a:solidFill>
              <a:latin typeface="Arial"/>
              <a:cs typeface="Arial"/>
            </a:endParaRPr>
          </a:p>
        </p:txBody>
      </p:sp>
      <p:sp>
        <p:nvSpPr>
          <p:cNvPr id="6" name="TextBox 6"/>
          <p:cNvSpPr txBox="1"/>
          <p:nvPr/>
        </p:nvSpPr>
        <p:spPr>
          <a:xfrm>
            <a:off x="5535706" y="3473824"/>
            <a:ext cx="3236079" cy="538609"/>
          </a:xfrm>
          <a:prstGeom prst="rect">
            <a:avLst/>
          </a:prstGeom>
          <a:noFill/>
        </p:spPr>
        <p:txBody>
          <a:bodyPr vert="horz" wrap="none" lIns="0" tIns="0" rIns="0" bIns="0" rtlCol="0">
            <a:spAutoFit/>
          </a:bodyPr>
          <a:lstStyle/>
          <a:p>
            <a:pPr>
              <a:lnSpc>
                <a:spcPts val="2131"/>
              </a:lnSpc>
            </a:pPr>
            <a:r>
              <a:rPr lang="en-CA" sz="1853">
                <a:solidFill>
                  <a:srgbClr val="FFFFFF"/>
                </a:solidFill>
                <a:latin typeface="Calibri"/>
                <a:cs typeface="Calibri"/>
              </a:rPr>
              <a:t>1 barrel = 42 US gallon = 159 liter.</a:t>
            </a:r>
          </a:p>
          <a:p>
            <a:pPr>
              <a:lnSpc>
                <a:spcPts val="2131"/>
              </a:lnSpc>
            </a:pPr>
            <a:endParaRPr lang="en-CA" sz="1853">
              <a:solidFill>
                <a:srgbClr val="FFFFFF"/>
              </a:solidFill>
              <a:latin typeface="Calibri"/>
              <a:cs typeface="Calibri"/>
            </a:endParaRPr>
          </a:p>
        </p:txBody>
      </p:sp>
      <p:sp>
        <p:nvSpPr>
          <p:cNvPr id="7" name="TextBox 7"/>
          <p:cNvSpPr txBox="1"/>
          <p:nvPr/>
        </p:nvSpPr>
        <p:spPr>
          <a:xfrm>
            <a:off x="5233147" y="3753971"/>
            <a:ext cx="83356" cy="538609"/>
          </a:xfrm>
          <a:prstGeom prst="rect">
            <a:avLst/>
          </a:prstGeom>
          <a:noFill/>
        </p:spPr>
        <p:txBody>
          <a:bodyPr vert="horz" wrap="none" lIns="0" tIns="0" rIns="0" bIns="0" rtlCol="0">
            <a:spAutoFit/>
          </a:bodyPr>
          <a:lstStyle/>
          <a:p>
            <a:pPr>
              <a:lnSpc>
                <a:spcPts val="2131"/>
              </a:lnSpc>
            </a:pPr>
            <a:r>
              <a:rPr lang="en-CA" sz="1853">
                <a:solidFill>
                  <a:srgbClr val="FFFFFF"/>
                </a:solidFill>
                <a:latin typeface="Arial"/>
                <a:cs typeface="Arial"/>
              </a:rPr>
              <a:t>•</a:t>
            </a:r>
          </a:p>
          <a:p>
            <a:pPr>
              <a:lnSpc>
                <a:spcPts val="2131"/>
              </a:lnSpc>
            </a:pPr>
            <a:endParaRPr lang="en-CA" sz="1853">
              <a:solidFill>
                <a:srgbClr val="FFFFFF"/>
              </a:solidFill>
              <a:latin typeface="Arial"/>
              <a:cs typeface="Arial"/>
            </a:endParaRPr>
          </a:p>
        </p:txBody>
      </p:sp>
      <p:sp>
        <p:nvSpPr>
          <p:cNvPr id="8" name="TextBox 8"/>
          <p:cNvSpPr txBox="1"/>
          <p:nvPr/>
        </p:nvSpPr>
        <p:spPr>
          <a:xfrm>
            <a:off x="5535706" y="3753971"/>
            <a:ext cx="4152355" cy="538609"/>
          </a:xfrm>
          <a:prstGeom prst="rect">
            <a:avLst/>
          </a:prstGeom>
          <a:noFill/>
        </p:spPr>
        <p:txBody>
          <a:bodyPr vert="horz" wrap="none" lIns="0" tIns="0" rIns="0" bIns="0" rtlCol="0">
            <a:spAutoFit/>
          </a:bodyPr>
          <a:lstStyle/>
          <a:p>
            <a:pPr>
              <a:lnSpc>
                <a:spcPts val="2131"/>
              </a:lnSpc>
            </a:pPr>
            <a:r>
              <a:rPr lang="en-CA" sz="1853">
                <a:solidFill>
                  <a:srgbClr val="FFFFFF"/>
                </a:solidFill>
                <a:latin typeface="Calibri"/>
                <a:cs typeface="Calibri"/>
              </a:rPr>
              <a:t>After invention of gasoline &amp; diesel engine,</a:t>
            </a:r>
          </a:p>
          <a:p>
            <a:pPr>
              <a:lnSpc>
                <a:spcPts val="2131"/>
              </a:lnSpc>
            </a:pPr>
            <a:endParaRPr lang="en-CA" sz="1853">
              <a:solidFill>
                <a:srgbClr val="FFFFFF"/>
              </a:solidFill>
              <a:latin typeface="Calibri"/>
              <a:cs typeface="Calibri"/>
            </a:endParaRPr>
          </a:p>
        </p:txBody>
      </p:sp>
      <p:sp>
        <p:nvSpPr>
          <p:cNvPr id="9" name="TextBox 9"/>
          <p:cNvSpPr txBox="1"/>
          <p:nvPr/>
        </p:nvSpPr>
        <p:spPr>
          <a:xfrm>
            <a:off x="5535707" y="4045324"/>
            <a:ext cx="4084901" cy="436017"/>
          </a:xfrm>
          <a:prstGeom prst="rect">
            <a:avLst/>
          </a:prstGeom>
          <a:noFill/>
        </p:spPr>
        <p:txBody>
          <a:bodyPr vert="horz" wrap="none" lIns="0" tIns="0" rIns="0" bIns="0" rtlCol="0">
            <a:spAutoFit/>
          </a:bodyPr>
          <a:lstStyle/>
          <a:p>
            <a:pPr>
              <a:lnSpc>
                <a:spcPts val="1703"/>
              </a:lnSpc>
            </a:pPr>
            <a:r>
              <a:rPr lang="en-CA" sz="1853">
                <a:solidFill>
                  <a:srgbClr val="FFFFFF"/>
                </a:solidFill>
                <a:latin typeface="Calibri"/>
                <a:cs typeface="Calibri"/>
              </a:rPr>
              <a:t>horse carriage is replaced by truck &amp; train.</a:t>
            </a:r>
          </a:p>
          <a:p>
            <a:pPr>
              <a:lnSpc>
                <a:spcPts val="1703"/>
              </a:lnSpc>
            </a:pPr>
            <a:endParaRPr lang="en-CA" sz="1853">
              <a:solidFill>
                <a:srgbClr val="000000"/>
              </a:solidFill>
            </a:endParaRPr>
          </a:p>
        </p:txBody>
      </p:sp>
      <p:sp>
        <p:nvSpPr>
          <p:cNvPr id="10" name="TextBox 10"/>
          <p:cNvSpPr txBox="1"/>
          <p:nvPr/>
        </p:nvSpPr>
        <p:spPr>
          <a:xfrm>
            <a:off x="5233147" y="4314265"/>
            <a:ext cx="4068934" cy="1154162"/>
          </a:xfrm>
          <a:prstGeom prst="rect">
            <a:avLst/>
          </a:prstGeom>
          <a:noFill/>
        </p:spPr>
        <p:txBody>
          <a:bodyPr vert="horz" wrap="none" lIns="0" tIns="0" rIns="0" bIns="0" rtlCol="0">
            <a:spAutoFit/>
          </a:bodyPr>
          <a:lstStyle/>
          <a:p>
            <a:pPr>
              <a:lnSpc>
                <a:spcPts val="1765"/>
              </a:lnSpc>
              <a:tabLst>
                <a:tab pos="302575" algn="l"/>
                <a:tab pos="302575" algn="l"/>
                <a:tab pos="302575" algn="l"/>
              </a:tabLst>
            </a:pPr>
            <a:r>
              <a:rPr lang="en-CA" sz="1853">
                <a:solidFill>
                  <a:srgbClr val="FFFFFF"/>
                </a:solidFill>
                <a:latin typeface="Arial"/>
                <a:cs typeface="Arial"/>
              </a:rPr>
              <a:t>•</a:t>
            </a:r>
            <a:r>
              <a:rPr lang="en-CA" sz="1853">
                <a:solidFill>
                  <a:srgbClr val="FFFFFF"/>
                </a:solidFill>
                <a:latin typeface="Calibri"/>
                <a:cs typeface="Calibri"/>
              </a:rPr>
              <a:t>  Once the volume getting bigger and the</a:t>
            </a:r>
            <a:br>
              <a:rPr lang="en-CA" sz="1853">
                <a:solidFill>
                  <a:srgbClr val="000000"/>
                </a:solidFill>
                <a:latin typeface="Times New Roman"/>
              </a:rPr>
            </a:br>
            <a:r>
              <a:rPr lang="en-CA" sz="1853">
                <a:solidFill>
                  <a:srgbClr val="FFFFFF"/>
                </a:solidFill>
                <a:latin typeface="Calibri"/>
                <a:cs typeface="Calibri"/>
              </a:rPr>
              <a:t>	distance getting further, barrel method</a:t>
            </a:r>
            <a:br>
              <a:rPr lang="en-CA" sz="1853">
                <a:solidFill>
                  <a:srgbClr val="000000"/>
                </a:solidFill>
                <a:latin typeface="Times New Roman"/>
              </a:rPr>
            </a:br>
            <a:r>
              <a:rPr lang="en-CA" sz="1853">
                <a:solidFill>
                  <a:srgbClr val="FFFFFF"/>
                </a:solidFill>
                <a:latin typeface="Calibri"/>
                <a:cs typeface="Calibri"/>
              </a:rPr>
              <a:t>	become uneconomic and pipeline was</a:t>
            </a:r>
            <a:br>
              <a:rPr lang="en-CA" sz="1853">
                <a:solidFill>
                  <a:srgbClr val="000000"/>
                </a:solidFill>
                <a:latin typeface="Times New Roman"/>
              </a:rPr>
            </a:br>
            <a:r>
              <a:rPr lang="en-CA" sz="1853">
                <a:solidFill>
                  <a:srgbClr val="FFFFFF"/>
                </a:solidFill>
                <a:latin typeface="Calibri"/>
                <a:cs typeface="Calibri"/>
              </a:rPr>
              <a:t>	introduced.</a:t>
            </a:r>
          </a:p>
          <a:p>
            <a:pPr>
              <a:lnSpc>
                <a:spcPts val="1765"/>
              </a:lnSpc>
            </a:pPr>
            <a:endParaRPr lang="en-CA" sz="1853">
              <a:solidFill>
                <a:srgbClr val="000000"/>
              </a:solidFill>
            </a:endParaRPr>
          </a:p>
        </p:txBody>
      </p:sp>
      <p:sp>
        <p:nvSpPr>
          <p:cNvPr id="11" name="TextBox 11"/>
          <p:cNvSpPr txBox="1"/>
          <p:nvPr/>
        </p:nvSpPr>
        <p:spPr>
          <a:xfrm>
            <a:off x="5233147" y="5277971"/>
            <a:ext cx="4423712" cy="1154162"/>
          </a:xfrm>
          <a:prstGeom prst="rect">
            <a:avLst/>
          </a:prstGeom>
          <a:noFill/>
        </p:spPr>
        <p:txBody>
          <a:bodyPr vert="horz" wrap="none" lIns="0" tIns="0" rIns="0" bIns="0" rtlCol="0">
            <a:spAutoFit/>
          </a:bodyPr>
          <a:lstStyle/>
          <a:p>
            <a:pPr>
              <a:lnSpc>
                <a:spcPts val="1791"/>
              </a:lnSpc>
              <a:tabLst>
                <a:tab pos="302575" algn="l"/>
                <a:tab pos="302575" algn="l"/>
                <a:tab pos="302575" algn="l"/>
              </a:tabLst>
            </a:pPr>
            <a:r>
              <a:rPr lang="en-CA" sz="1853">
                <a:solidFill>
                  <a:srgbClr val="FFFFFF"/>
                </a:solidFill>
                <a:latin typeface="Arial"/>
                <a:cs typeface="Arial"/>
              </a:rPr>
              <a:t>•</a:t>
            </a:r>
            <a:r>
              <a:rPr lang="en-CA" sz="1853">
                <a:solidFill>
                  <a:srgbClr val="FFFFFF"/>
                </a:solidFill>
                <a:latin typeface="Calibri"/>
                <a:cs typeface="Calibri"/>
              </a:rPr>
              <a:t>  Pipeline is a long connected pipe to transfer</a:t>
            </a:r>
            <a:br>
              <a:rPr lang="en-CA" sz="1853">
                <a:solidFill>
                  <a:srgbClr val="000000"/>
                </a:solidFill>
                <a:latin typeface="Times New Roman"/>
              </a:rPr>
            </a:br>
            <a:r>
              <a:rPr lang="en-CA" sz="1853">
                <a:solidFill>
                  <a:srgbClr val="FFFFFF"/>
                </a:solidFill>
                <a:latin typeface="Calibri"/>
                <a:cs typeface="Calibri"/>
              </a:rPr>
              <a:t>	liquid/gas. Pipeline characteristic is mainly</a:t>
            </a:r>
            <a:br>
              <a:rPr lang="en-CA" sz="1853">
                <a:solidFill>
                  <a:srgbClr val="000000"/>
                </a:solidFill>
                <a:latin typeface="Times New Roman"/>
              </a:rPr>
            </a:br>
            <a:r>
              <a:rPr lang="en-CA" sz="1853">
                <a:solidFill>
                  <a:srgbClr val="FFFFFF"/>
                </a:solidFill>
                <a:latin typeface="Calibri"/>
                <a:cs typeface="Calibri"/>
              </a:rPr>
              <a:t>	defined by diameter, length, material, and</a:t>
            </a:r>
            <a:br>
              <a:rPr lang="en-CA" sz="1853">
                <a:solidFill>
                  <a:srgbClr val="000000"/>
                </a:solidFill>
                <a:latin typeface="Times New Roman"/>
              </a:rPr>
            </a:br>
            <a:r>
              <a:rPr lang="en-CA" sz="1853">
                <a:solidFill>
                  <a:srgbClr val="FFFFFF"/>
                </a:solidFill>
                <a:latin typeface="Calibri"/>
                <a:cs typeface="Calibri"/>
              </a:rPr>
              <a:t>	thickness.</a:t>
            </a:r>
          </a:p>
          <a:p>
            <a:pPr>
              <a:lnSpc>
                <a:spcPts val="1791"/>
              </a:lnSpc>
            </a:pPr>
            <a:endParaRPr lang="en-CA" sz="1853">
              <a:solidFill>
                <a:srgbClr val="000000"/>
              </a:solidFill>
            </a:endParaRPr>
          </a:p>
        </p:txBody>
      </p:sp>
    </p:spTree>
    <p:extLst>
      <p:ext uri="{BB962C8B-B14F-4D97-AF65-F5344CB8AC3E}">
        <p14:creationId xmlns:p14="http://schemas.microsoft.com/office/powerpoint/2010/main" val="370676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9" name="TextBox 2"/>
          <p:cNvSpPr txBox="1"/>
          <p:nvPr/>
        </p:nvSpPr>
        <p:spPr>
          <a:xfrm>
            <a:off x="3204883" y="1187823"/>
            <a:ext cx="420192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Transportation - Offshore</a:t>
            </a:r>
          </a:p>
          <a:p>
            <a:pPr>
              <a:lnSpc>
                <a:spcPts val="3247"/>
              </a:lnSpc>
            </a:pPr>
            <a:endParaRPr lang="en-CA" sz="2827">
              <a:solidFill>
                <a:srgbClr val="000000"/>
              </a:solidFill>
            </a:endParaRPr>
          </a:p>
        </p:txBody>
      </p:sp>
      <p:sp>
        <p:nvSpPr>
          <p:cNvPr id="3" name="TextBox 3"/>
          <p:cNvSpPr txBox="1"/>
          <p:nvPr/>
        </p:nvSpPr>
        <p:spPr>
          <a:xfrm>
            <a:off x="2935942" y="1837765"/>
            <a:ext cx="6604821"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Normally, offshore pipeline laid on the seabed used to convey oil from</a:t>
            </a:r>
            <a:br>
              <a:rPr lang="en-CA" sz="1768">
                <a:solidFill>
                  <a:srgbClr val="000000"/>
                </a:solidFill>
                <a:latin typeface="Times New Roman"/>
              </a:rPr>
            </a:br>
            <a:r>
              <a:rPr lang="en-CA" sz="1768">
                <a:solidFill>
                  <a:srgbClr val="FFFFFF"/>
                </a:solidFill>
                <a:latin typeface="Calibri"/>
                <a:cs typeface="Calibri"/>
              </a:rPr>
              <a:t>	offshore platform to onshore facility.</a:t>
            </a:r>
          </a:p>
          <a:p>
            <a:pPr>
              <a:lnSpc>
                <a:spcPts val="1677"/>
              </a:lnSpc>
            </a:pPr>
            <a:endParaRPr lang="en-CA" sz="1768">
              <a:solidFill>
                <a:srgbClr val="000000"/>
              </a:solidFill>
            </a:endParaRPr>
          </a:p>
        </p:txBody>
      </p:sp>
      <p:sp>
        <p:nvSpPr>
          <p:cNvPr id="4" name="TextBox 4"/>
          <p:cNvSpPr txBox="1"/>
          <p:nvPr/>
        </p:nvSpPr>
        <p:spPr>
          <a:xfrm>
            <a:off x="2935941" y="2308412"/>
            <a:ext cx="6750438" cy="692497"/>
          </a:xfrm>
          <a:prstGeom prst="rect">
            <a:avLst/>
          </a:prstGeom>
          <a:noFill/>
        </p:spPr>
        <p:txBody>
          <a:bodyPr vert="horz" wrap="none" lIns="0" tIns="0" rIns="0" bIns="0" rtlCol="0">
            <a:spAutoFit/>
          </a:bodyPr>
          <a:lstStyle/>
          <a:p>
            <a:pPr>
              <a:lnSpc>
                <a:spcPts val="1765"/>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However, if the distance is too far or the volume is too low, transporting</a:t>
            </a:r>
            <a:br>
              <a:rPr lang="en-CA" sz="1768">
                <a:solidFill>
                  <a:srgbClr val="000000"/>
                </a:solidFill>
                <a:latin typeface="Times New Roman"/>
              </a:rPr>
            </a:br>
            <a:r>
              <a:rPr lang="en-CA" sz="1768">
                <a:solidFill>
                  <a:srgbClr val="FFFFFF"/>
                </a:solidFill>
                <a:latin typeface="Calibri"/>
                <a:cs typeface="Calibri"/>
              </a:rPr>
              <a:t>	liquid via pipeline can be technically and economically challenging.</a:t>
            </a:r>
          </a:p>
          <a:p>
            <a:pPr>
              <a:lnSpc>
                <a:spcPts val="1765"/>
              </a:lnSpc>
            </a:pPr>
            <a:endParaRPr lang="en-CA" sz="1768">
              <a:solidFill>
                <a:srgbClr val="000000"/>
              </a:solidFill>
            </a:endParaRPr>
          </a:p>
        </p:txBody>
      </p:sp>
      <p:sp>
        <p:nvSpPr>
          <p:cNvPr id="5" name="TextBox 5"/>
          <p:cNvSpPr txBox="1"/>
          <p:nvPr/>
        </p:nvSpPr>
        <p:spPr>
          <a:xfrm>
            <a:off x="2935941" y="2801471"/>
            <a:ext cx="6480620"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In this case, oil will be stored offshore (by using FPSO, FSO, or subsea</a:t>
            </a:r>
            <a:br>
              <a:rPr lang="en-CA" sz="1768">
                <a:solidFill>
                  <a:srgbClr val="000000"/>
                </a:solidFill>
                <a:latin typeface="Times New Roman"/>
              </a:rPr>
            </a:br>
            <a:r>
              <a:rPr lang="en-CA" sz="1768">
                <a:solidFill>
                  <a:srgbClr val="FFFFFF"/>
                </a:solidFill>
                <a:latin typeface="Calibri"/>
                <a:cs typeface="Calibri"/>
              </a:rPr>
              <a:t>	storage) and then transported by using oil tanker.</a:t>
            </a:r>
          </a:p>
          <a:p>
            <a:pPr>
              <a:lnSpc>
                <a:spcPts val="1677"/>
              </a:lnSpc>
            </a:pPr>
            <a:endParaRPr lang="en-CA" sz="1768">
              <a:solidFill>
                <a:srgbClr val="000000"/>
              </a:solidFill>
            </a:endParaRPr>
          </a:p>
        </p:txBody>
      </p:sp>
      <p:sp>
        <p:nvSpPr>
          <p:cNvPr id="6" name="TextBox 6"/>
          <p:cNvSpPr txBox="1"/>
          <p:nvPr/>
        </p:nvSpPr>
        <p:spPr>
          <a:xfrm>
            <a:off x="3126441" y="3541060"/>
            <a:ext cx="3207096" cy="461665"/>
          </a:xfrm>
          <a:prstGeom prst="rect">
            <a:avLst/>
          </a:prstGeom>
          <a:noFill/>
        </p:spPr>
        <p:txBody>
          <a:bodyPr vert="horz" wrap="none" lIns="0" tIns="0" rIns="0" bIns="0" rtlCol="0">
            <a:spAutoFit/>
          </a:bodyPr>
          <a:lstStyle/>
          <a:p>
            <a:pPr>
              <a:lnSpc>
                <a:spcPts val="1827"/>
              </a:lnSpc>
            </a:pPr>
            <a:r>
              <a:rPr lang="en-CA" sz="1588">
                <a:solidFill>
                  <a:srgbClr val="000000"/>
                </a:solidFill>
                <a:latin typeface="Calibri"/>
                <a:cs typeface="Calibri"/>
              </a:rPr>
              <a:t>Floating Production Storage Offloading</a:t>
            </a:r>
          </a:p>
          <a:p>
            <a:pPr>
              <a:lnSpc>
                <a:spcPts val="1827"/>
              </a:lnSpc>
            </a:pPr>
            <a:endParaRPr lang="en-CA" sz="1588">
              <a:solidFill>
                <a:srgbClr val="000000"/>
              </a:solidFill>
            </a:endParaRPr>
          </a:p>
        </p:txBody>
      </p:sp>
      <p:sp>
        <p:nvSpPr>
          <p:cNvPr id="7" name="TextBox 7"/>
          <p:cNvSpPr txBox="1"/>
          <p:nvPr/>
        </p:nvSpPr>
        <p:spPr>
          <a:xfrm>
            <a:off x="2801470" y="4000501"/>
            <a:ext cx="820738" cy="461665"/>
          </a:xfrm>
          <a:prstGeom prst="rect">
            <a:avLst/>
          </a:prstGeom>
          <a:noFill/>
        </p:spPr>
        <p:txBody>
          <a:bodyPr vert="horz" wrap="none" lIns="0" tIns="0" rIns="0" bIns="0" rtlCol="0">
            <a:spAutoFit/>
          </a:bodyPr>
          <a:lstStyle/>
          <a:p>
            <a:pPr>
              <a:lnSpc>
                <a:spcPts val="1827"/>
              </a:lnSpc>
            </a:pPr>
            <a:r>
              <a:rPr lang="en-CA" sz="1588">
                <a:solidFill>
                  <a:srgbClr val="000000"/>
                </a:solidFill>
                <a:latin typeface="Calibri"/>
                <a:cs typeface="Calibri"/>
              </a:rPr>
              <a:t>Oil Tanker</a:t>
            </a:r>
          </a:p>
          <a:p>
            <a:pPr>
              <a:lnSpc>
                <a:spcPts val="1827"/>
              </a:lnSpc>
            </a:pPr>
            <a:endParaRPr lang="en-CA" sz="1588">
              <a:solidFill>
                <a:srgbClr val="000000"/>
              </a:solidFill>
            </a:endParaRPr>
          </a:p>
        </p:txBody>
      </p:sp>
      <p:sp>
        <p:nvSpPr>
          <p:cNvPr id="8" name="TextBox 8"/>
          <p:cNvSpPr txBox="1"/>
          <p:nvPr/>
        </p:nvSpPr>
        <p:spPr>
          <a:xfrm>
            <a:off x="8628530" y="5614148"/>
            <a:ext cx="1259127"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Calibri"/>
                <a:cs typeface="Calibri"/>
              </a:rPr>
              <a:t>Subsea Storage</a:t>
            </a:r>
          </a:p>
          <a:p>
            <a:pPr>
              <a:lnSpc>
                <a:spcPts val="1827"/>
              </a:lnSpc>
            </a:pPr>
            <a:endParaRPr lang="en-CA" sz="1588">
              <a:solidFill>
                <a:srgbClr val="000000"/>
              </a:solidFill>
            </a:endParaRPr>
          </a:p>
        </p:txBody>
      </p:sp>
    </p:spTree>
    <p:extLst>
      <p:ext uri="{BB962C8B-B14F-4D97-AF65-F5344CB8AC3E}">
        <p14:creationId xmlns:p14="http://schemas.microsoft.com/office/powerpoint/2010/main" val="2688856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600" cy="6858000"/>
          </a:xfrm>
          <a:prstGeom prst="rect">
            <a:avLst/>
          </a:prstGeom>
        </p:spPr>
      </p:pic>
      <p:sp>
        <p:nvSpPr>
          <p:cNvPr id="9" name="TextBox 2"/>
          <p:cNvSpPr txBox="1"/>
          <p:nvPr/>
        </p:nvSpPr>
        <p:spPr>
          <a:xfrm>
            <a:off x="3204882" y="1187823"/>
            <a:ext cx="2785186"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Gas Transportation</a:t>
            </a:r>
          </a:p>
          <a:p>
            <a:pPr>
              <a:lnSpc>
                <a:spcPts val="3247"/>
              </a:lnSpc>
            </a:pPr>
            <a:endParaRPr lang="en-CA" sz="2827">
              <a:solidFill>
                <a:srgbClr val="000000"/>
              </a:solidFill>
            </a:endParaRPr>
          </a:p>
        </p:txBody>
      </p:sp>
      <p:sp>
        <p:nvSpPr>
          <p:cNvPr id="3" name="TextBox 3"/>
          <p:cNvSpPr txBox="1"/>
          <p:nvPr/>
        </p:nvSpPr>
        <p:spPr>
          <a:xfrm>
            <a:off x="2935941" y="1826559"/>
            <a:ext cx="6521722" cy="730969"/>
          </a:xfrm>
          <a:prstGeom prst="rect">
            <a:avLst/>
          </a:prstGeom>
          <a:noFill/>
        </p:spPr>
        <p:txBody>
          <a:bodyPr vert="horz" wrap="none" lIns="0" tIns="0" rIns="0" bIns="0" rtlCol="0">
            <a:spAutoFit/>
          </a:bodyPr>
          <a:lstStyle/>
          <a:p>
            <a:pPr>
              <a:lnSpc>
                <a:spcPts val="1941"/>
              </a:lnSpc>
              <a:tabLst>
                <a:tab pos="302575" algn="l"/>
              </a:tabLst>
            </a:pPr>
            <a:r>
              <a:rPr lang="en-CA" sz="2033">
                <a:solidFill>
                  <a:srgbClr val="FFFFFF"/>
                </a:solidFill>
                <a:latin typeface="Arial"/>
                <a:cs typeface="Arial"/>
              </a:rPr>
              <a:t>•</a:t>
            </a:r>
            <a:r>
              <a:rPr lang="en-CA" sz="2033">
                <a:solidFill>
                  <a:srgbClr val="FFFFFF"/>
                </a:solidFill>
                <a:latin typeface="Calibri"/>
                <a:cs typeface="Calibri"/>
              </a:rPr>
              <a:t>  Initially, gas is considered by-product which is only disposed</a:t>
            </a:r>
            <a:br>
              <a:rPr lang="en-CA" sz="2033">
                <a:solidFill>
                  <a:srgbClr val="000000"/>
                </a:solidFill>
                <a:latin typeface="Times New Roman"/>
              </a:rPr>
            </a:br>
            <a:r>
              <a:rPr lang="en-CA" sz="2033">
                <a:solidFill>
                  <a:srgbClr val="FFFFFF"/>
                </a:solidFill>
                <a:latin typeface="Calibri"/>
                <a:cs typeface="Calibri"/>
              </a:rPr>
              <a:t>	by burning or commonly known as flaring.</a:t>
            </a:r>
          </a:p>
          <a:p>
            <a:pPr>
              <a:lnSpc>
                <a:spcPts val="1941"/>
              </a:lnSpc>
            </a:pPr>
            <a:endParaRPr lang="en-CA" sz="2033">
              <a:solidFill>
                <a:srgbClr val="000000"/>
              </a:solidFill>
            </a:endParaRPr>
          </a:p>
        </p:txBody>
      </p:sp>
      <p:sp>
        <p:nvSpPr>
          <p:cNvPr id="4" name="TextBox 4"/>
          <p:cNvSpPr txBox="1"/>
          <p:nvPr/>
        </p:nvSpPr>
        <p:spPr>
          <a:xfrm>
            <a:off x="2935941" y="2386853"/>
            <a:ext cx="6577122" cy="730969"/>
          </a:xfrm>
          <a:prstGeom prst="rect">
            <a:avLst/>
          </a:prstGeom>
          <a:noFill/>
        </p:spPr>
        <p:txBody>
          <a:bodyPr vert="horz" wrap="none" lIns="0" tIns="0" rIns="0" bIns="0" rtlCol="0">
            <a:spAutoFit/>
          </a:bodyPr>
          <a:lstStyle/>
          <a:p>
            <a:pPr>
              <a:lnSpc>
                <a:spcPts val="1941"/>
              </a:lnSpc>
              <a:tabLst>
                <a:tab pos="302575" algn="l"/>
              </a:tabLst>
            </a:pPr>
            <a:r>
              <a:rPr lang="en-CA" sz="2033">
                <a:solidFill>
                  <a:srgbClr val="FFFFFF"/>
                </a:solidFill>
                <a:latin typeface="Arial"/>
                <a:cs typeface="Arial"/>
              </a:rPr>
              <a:t>•</a:t>
            </a:r>
            <a:r>
              <a:rPr lang="en-CA" sz="2033">
                <a:solidFill>
                  <a:srgbClr val="FFFFFF"/>
                </a:solidFill>
                <a:latin typeface="Calibri"/>
                <a:cs typeface="Calibri"/>
              </a:rPr>
              <a:t>  Only after gas can be monetized / sold (petrochemical plant,</a:t>
            </a:r>
            <a:br>
              <a:rPr lang="en-CA" sz="2033">
                <a:solidFill>
                  <a:srgbClr val="000000"/>
                </a:solidFill>
                <a:latin typeface="Times New Roman"/>
              </a:rPr>
            </a:br>
            <a:r>
              <a:rPr lang="en-CA" sz="2033">
                <a:solidFill>
                  <a:srgbClr val="FFFFFF"/>
                </a:solidFill>
                <a:latin typeface="Calibri"/>
                <a:cs typeface="Calibri"/>
              </a:rPr>
              <a:t>	power plant), gas transportation is required.</a:t>
            </a:r>
          </a:p>
          <a:p>
            <a:pPr>
              <a:lnSpc>
                <a:spcPts val="1941"/>
              </a:lnSpc>
            </a:pPr>
            <a:endParaRPr lang="en-CA" sz="2033">
              <a:solidFill>
                <a:srgbClr val="000000"/>
              </a:solidFill>
            </a:endParaRPr>
          </a:p>
        </p:txBody>
      </p:sp>
      <p:sp>
        <p:nvSpPr>
          <p:cNvPr id="5" name="TextBox 5"/>
          <p:cNvSpPr txBox="1"/>
          <p:nvPr/>
        </p:nvSpPr>
        <p:spPr>
          <a:xfrm>
            <a:off x="2935942" y="2947147"/>
            <a:ext cx="6899133" cy="974626"/>
          </a:xfrm>
          <a:prstGeom prst="rect">
            <a:avLst/>
          </a:prstGeom>
          <a:noFill/>
        </p:spPr>
        <p:txBody>
          <a:bodyPr vert="horz" wrap="none" lIns="0" tIns="0" rIns="0" bIns="0" rtlCol="0">
            <a:spAutoFit/>
          </a:bodyPr>
          <a:lstStyle/>
          <a:p>
            <a:pPr>
              <a:lnSpc>
                <a:spcPts val="1941"/>
              </a:lnSpc>
              <a:tabLst>
                <a:tab pos="302575" algn="l"/>
                <a:tab pos="302575" algn="l"/>
              </a:tabLst>
            </a:pPr>
            <a:r>
              <a:rPr lang="en-CA" sz="2033">
                <a:solidFill>
                  <a:srgbClr val="FFFFFF"/>
                </a:solidFill>
                <a:latin typeface="Arial"/>
                <a:cs typeface="Arial"/>
              </a:rPr>
              <a:t>•</a:t>
            </a:r>
            <a:r>
              <a:rPr lang="en-CA" sz="2033">
                <a:solidFill>
                  <a:srgbClr val="FFFFFF"/>
                </a:solidFill>
                <a:latin typeface="Calibri"/>
                <a:cs typeface="Calibri"/>
              </a:rPr>
              <a:t>  Since natural gas cannot be stored easily like liquid, produced</a:t>
            </a:r>
            <a:br>
              <a:rPr lang="en-CA" sz="2033">
                <a:solidFill>
                  <a:srgbClr val="000000"/>
                </a:solidFill>
                <a:latin typeface="Times New Roman"/>
              </a:rPr>
            </a:br>
            <a:r>
              <a:rPr lang="en-CA" sz="2033">
                <a:solidFill>
                  <a:srgbClr val="FFFFFF"/>
                </a:solidFill>
                <a:latin typeface="Calibri"/>
                <a:cs typeface="Calibri"/>
              </a:rPr>
              <a:t>	gas has to be delivered soon after processed by using pipeline,</a:t>
            </a:r>
            <a:br>
              <a:rPr lang="en-CA" sz="2033">
                <a:solidFill>
                  <a:srgbClr val="000000"/>
                </a:solidFill>
                <a:latin typeface="Times New Roman"/>
              </a:rPr>
            </a:br>
            <a:r>
              <a:rPr lang="en-CA" sz="2033">
                <a:solidFill>
                  <a:srgbClr val="FFFFFF"/>
                </a:solidFill>
                <a:latin typeface="Calibri"/>
                <a:cs typeface="Calibri"/>
              </a:rPr>
              <a:t>	either onshore or offshore.</a:t>
            </a:r>
          </a:p>
          <a:p>
            <a:pPr>
              <a:lnSpc>
                <a:spcPts val="1941"/>
              </a:lnSpc>
            </a:pPr>
            <a:endParaRPr lang="en-CA" sz="2033">
              <a:solidFill>
                <a:srgbClr val="000000"/>
              </a:solidFill>
            </a:endParaRPr>
          </a:p>
        </p:txBody>
      </p:sp>
      <p:sp>
        <p:nvSpPr>
          <p:cNvPr id="6" name="TextBox 6"/>
          <p:cNvSpPr txBox="1"/>
          <p:nvPr/>
        </p:nvSpPr>
        <p:spPr>
          <a:xfrm>
            <a:off x="2935942" y="3742765"/>
            <a:ext cx="6542945" cy="730969"/>
          </a:xfrm>
          <a:prstGeom prst="rect">
            <a:avLst/>
          </a:prstGeom>
          <a:noFill/>
        </p:spPr>
        <p:txBody>
          <a:bodyPr vert="horz" wrap="none" lIns="0" tIns="0" rIns="0" bIns="0" rtlCol="0">
            <a:spAutoFit/>
          </a:bodyPr>
          <a:lstStyle/>
          <a:p>
            <a:pPr>
              <a:lnSpc>
                <a:spcPts val="1941"/>
              </a:lnSpc>
              <a:tabLst>
                <a:tab pos="302575" algn="l"/>
              </a:tabLst>
            </a:pPr>
            <a:r>
              <a:rPr lang="en-CA" sz="2033">
                <a:solidFill>
                  <a:srgbClr val="FFFFFF"/>
                </a:solidFill>
                <a:latin typeface="Arial"/>
                <a:cs typeface="Arial"/>
              </a:rPr>
              <a:t>•</a:t>
            </a:r>
            <a:r>
              <a:rPr lang="en-CA" sz="2033">
                <a:solidFill>
                  <a:srgbClr val="FFFFFF"/>
                </a:solidFill>
                <a:latin typeface="Calibri"/>
                <a:cs typeface="Calibri"/>
              </a:rPr>
              <a:t>  However, if the distance is too far and the volume is too big,</a:t>
            </a:r>
            <a:br>
              <a:rPr lang="en-CA" sz="2033">
                <a:solidFill>
                  <a:srgbClr val="000000"/>
                </a:solidFill>
                <a:latin typeface="Times New Roman"/>
              </a:rPr>
            </a:br>
            <a:r>
              <a:rPr lang="en-CA" sz="2033">
                <a:solidFill>
                  <a:srgbClr val="FFFFFF"/>
                </a:solidFill>
                <a:latin typeface="Calibri"/>
                <a:cs typeface="Calibri"/>
              </a:rPr>
              <a:t>	pipeline become un-economical.</a:t>
            </a:r>
          </a:p>
          <a:p>
            <a:pPr>
              <a:lnSpc>
                <a:spcPts val="1941"/>
              </a:lnSpc>
            </a:pPr>
            <a:endParaRPr lang="en-CA" sz="2033">
              <a:solidFill>
                <a:srgbClr val="000000"/>
              </a:solidFill>
            </a:endParaRPr>
          </a:p>
        </p:txBody>
      </p:sp>
      <p:sp>
        <p:nvSpPr>
          <p:cNvPr id="7" name="TextBox 7"/>
          <p:cNvSpPr txBox="1"/>
          <p:nvPr/>
        </p:nvSpPr>
        <p:spPr>
          <a:xfrm>
            <a:off x="2935942" y="4303059"/>
            <a:ext cx="6669839" cy="1218282"/>
          </a:xfrm>
          <a:prstGeom prst="rect">
            <a:avLst/>
          </a:prstGeom>
          <a:noFill/>
        </p:spPr>
        <p:txBody>
          <a:bodyPr vert="horz" wrap="none" lIns="0" tIns="0" rIns="0" bIns="0" rtlCol="0">
            <a:spAutoFit/>
          </a:bodyPr>
          <a:lstStyle/>
          <a:p>
            <a:pPr>
              <a:lnSpc>
                <a:spcPts val="1941"/>
              </a:lnSpc>
              <a:tabLst>
                <a:tab pos="302575" algn="l"/>
                <a:tab pos="302575" algn="l"/>
                <a:tab pos="302575" algn="l"/>
              </a:tabLst>
            </a:pPr>
            <a:r>
              <a:rPr lang="en-CA" sz="2033">
                <a:solidFill>
                  <a:srgbClr val="FFFFFF"/>
                </a:solidFill>
                <a:latin typeface="Arial"/>
                <a:cs typeface="Arial"/>
              </a:rPr>
              <a:t>•</a:t>
            </a:r>
            <a:r>
              <a:rPr lang="en-CA" sz="2033">
                <a:solidFill>
                  <a:srgbClr val="FFFFFF"/>
                </a:solidFill>
                <a:latin typeface="Calibri"/>
                <a:cs typeface="Calibri"/>
              </a:rPr>
              <a:t>  In this case, gas has to be transformed into liquid phase by</a:t>
            </a:r>
            <a:br>
              <a:rPr lang="en-CA" sz="2033">
                <a:solidFill>
                  <a:srgbClr val="000000"/>
                </a:solidFill>
                <a:latin typeface="Times New Roman"/>
              </a:rPr>
            </a:br>
            <a:r>
              <a:rPr lang="en-CA" sz="2033">
                <a:solidFill>
                  <a:srgbClr val="FFFFFF"/>
                </a:solidFill>
                <a:latin typeface="Calibri"/>
                <a:cs typeface="Calibri"/>
              </a:rPr>
              <a:t>	condensing it up to -162</a:t>
            </a:r>
            <a:r>
              <a:rPr lang="en-CA" sz="1354">
                <a:solidFill>
                  <a:srgbClr val="FFFFFF"/>
                </a:solidFill>
                <a:latin typeface="Calibri"/>
                <a:cs typeface="Calibri"/>
              </a:rPr>
              <a:t>o </a:t>
            </a:r>
            <a:r>
              <a:rPr lang="en-CA" sz="2033">
                <a:solidFill>
                  <a:srgbClr val="FFFFFF"/>
                </a:solidFill>
                <a:latin typeface="Calibri"/>
                <a:cs typeface="Calibri"/>
              </a:rPr>
              <a:t>C in atmospheric temperature to</a:t>
            </a:r>
            <a:br>
              <a:rPr lang="en-CA" sz="2033">
                <a:solidFill>
                  <a:srgbClr val="000000"/>
                </a:solidFill>
                <a:latin typeface="Times New Roman"/>
              </a:rPr>
            </a:br>
            <a:r>
              <a:rPr lang="en-CA" sz="2033">
                <a:solidFill>
                  <a:srgbClr val="FFFFFF"/>
                </a:solidFill>
                <a:latin typeface="Calibri"/>
                <a:cs typeface="Calibri"/>
              </a:rPr>
              <a:t>	reduce its volume by 600 times, which is known as Liquefied</a:t>
            </a:r>
            <a:br>
              <a:rPr lang="en-CA" sz="2033">
                <a:solidFill>
                  <a:srgbClr val="000000"/>
                </a:solidFill>
                <a:latin typeface="Times New Roman"/>
              </a:rPr>
            </a:br>
            <a:r>
              <a:rPr lang="en-CA" sz="2033">
                <a:solidFill>
                  <a:srgbClr val="FFFFFF"/>
                </a:solidFill>
                <a:latin typeface="Calibri"/>
                <a:cs typeface="Calibri"/>
              </a:rPr>
              <a:t>	Natural Gas (LNG).</a:t>
            </a:r>
          </a:p>
          <a:p>
            <a:pPr>
              <a:lnSpc>
                <a:spcPts val="1941"/>
              </a:lnSpc>
            </a:pPr>
            <a:endParaRPr lang="en-CA" sz="2033">
              <a:solidFill>
                <a:srgbClr val="000000"/>
              </a:solidFill>
            </a:endParaRPr>
          </a:p>
        </p:txBody>
      </p:sp>
      <p:sp>
        <p:nvSpPr>
          <p:cNvPr id="8" name="TextBox 8"/>
          <p:cNvSpPr txBox="1"/>
          <p:nvPr/>
        </p:nvSpPr>
        <p:spPr>
          <a:xfrm>
            <a:off x="2935941" y="5356412"/>
            <a:ext cx="6797182" cy="730969"/>
          </a:xfrm>
          <a:prstGeom prst="rect">
            <a:avLst/>
          </a:prstGeom>
          <a:noFill/>
        </p:spPr>
        <p:txBody>
          <a:bodyPr vert="horz" wrap="none" lIns="0" tIns="0" rIns="0" bIns="0" rtlCol="0">
            <a:spAutoFit/>
          </a:bodyPr>
          <a:lstStyle/>
          <a:p>
            <a:pPr>
              <a:lnSpc>
                <a:spcPts val="1941"/>
              </a:lnSpc>
              <a:tabLst>
                <a:tab pos="302575" algn="l"/>
              </a:tabLst>
            </a:pPr>
            <a:r>
              <a:rPr lang="en-CA" sz="2033">
                <a:solidFill>
                  <a:srgbClr val="FFFFFF"/>
                </a:solidFill>
                <a:latin typeface="Arial"/>
                <a:cs typeface="Arial"/>
              </a:rPr>
              <a:t>•</a:t>
            </a:r>
            <a:r>
              <a:rPr lang="en-CA" sz="2033">
                <a:solidFill>
                  <a:srgbClr val="FFFFFF"/>
                </a:solidFill>
                <a:latin typeface="Calibri"/>
                <a:cs typeface="Calibri"/>
              </a:rPr>
              <a:t>  LNG can be transported in a specially designed cryogenic (very</a:t>
            </a:r>
            <a:br>
              <a:rPr lang="en-CA" sz="2033">
                <a:solidFill>
                  <a:srgbClr val="000000"/>
                </a:solidFill>
                <a:latin typeface="Times New Roman"/>
              </a:rPr>
            </a:br>
            <a:r>
              <a:rPr lang="en-CA" sz="2033">
                <a:solidFill>
                  <a:srgbClr val="FFFFFF"/>
                </a:solidFill>
                <a:latin typeface="Calibri"/>
                <a:cs typeface="Calibri"/>
              </a:rPr>
              <a:t>	cool) tank attached to vessel (known as LNG tanker) or truck.</a:t>
            </a:r>
          </a:p>
          <a:p>
            <a:pPr>
              <a:lnSpc>
                <a:spcPts val="1941"/>
              </a:lnSpc>
            </a:pPr>
            <a:endParaRPr lang="en-CA" sz="2033">
              <a:solidFill>
                <a:srgbClr val="000000"/>
              </a:solidFill>
            </a:endParaRPr>
          </a:p>
        </p:txBody>
      </p:sp>
    </p:spTree>
    <p:extLst>
      <p:ext uri="{BB962C8B-B14F-4D97-AF65-F5344CB8AC3E}">
        <p14:creationId xmlns:p14="http://schemas.microsoft.com/office/powerpoint/2010/main" val="299441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58000"/>
          </a:xfrm>
          <a:prstGeom prst="rect">
            <a:avLst/>
          </a:prstGeom>
        </p:spPr>
      </p:pic>
      <p:sp>
        <p:nvSpPr>
          <p:cNvPr id="10" name="TextBox 2"/>
          <p:cNvSpPr txBox="1"/>
          <p:nvPr/>
        </p:nvSpPr>
        <p:spPr>
          <a:xfrm>
            <a:off x="2209800" y="1219200"/>
            <a:ext cx="1816779" cy="820738"/>
          </a:xfrm>
          <a:prstGeom prst="rect">
            <a:avLst/>
          </a:prstGeom>
          <a:noFill/>
        </p:spPr>
        <p:txBody>
          <a:bodyPr vert="horz" wrap="none" lIns="0" tIns="0" rIns="0" bIns="0" rtlCol="0">
            <a:spAutoFit/>
          </a:bodyPr>
          <a:lstStyle/>
          <a:p>
            <a:pPr>
              <a:lnSpc>
                <a:spcPts val="3247"/>
              </a:lnSpc>
            </a:pPr>
            <a:r>
              <a:rPr lang="en-CA" sz="2827" dirty="0">
                <a:solidFill>
                  <a:srgbClr val="FFC000"/>
                </a:solidFill>
                <a:latin typeface="Calibri"/>
                <a:cs typeface="Calibri"/>
              </a:rPr>
              <a:t>LNG process</a:t>
            </a:r>
          </a:p>
          <a:p>
            <a:pPr>
              <a:lnSpc>
                <a:spcPts val="3247"/>
              </a:lnSpc>
            </a:pPr>
            <a:endParaRPr lang="en-CA" sz="2827" dirty="0">
              <a:solidFill>
                <a:srgbClr val="000000"/>
              </a:solidFill>
            </a:endParaRPr>
          </a:p>
        </p:txBody>
      </p:sp>
      <p:sp>
        <p:nvSpPr>
          <p:cNvPr id="3" name="TextBox 3"/>
          <p:cNvSpPr txBox="1"/>
          <p:nvPr/>
        </p:nvSpPr>
        <p:spPr>
          <a:xfrm>
            <a:off x="4717677" y="3417795"/>
            <a:ext cx="3953839"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First LNG plant was built in Ohio, US, on 1940.</a:t>
            </a:r>
          </a:p>
          <a:p>
            <a:pPr>
              <a:lnSpc>
                <a:spcPts val="1827"/>
              </a:lnSpc>
            </a:pPr>
            <a:endParaRPr lang="en-CA" sz="1588">
              <a:solidFill>
                <a:srgbClr val="000000"/>
              </a:solidFill>
            </a:endParaRPr>
          </a:p>
        </p:txBody>
      </p:sp>
      <p:sp>
        <p:nvSpPr>
          <p:cNvPr id="4" name="TextBox 4"/>
          <p:cNvSpPr txBox="1"/>
          <p:nvPr/>
        </p:nvSpPr>
        <p:spPr>
          <a:xfrm>
            <a:off x="4717677" y="3697942"/>
            <a:ext cx="4849917"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LNG plant is very large and complex, hence initially it has</a:t>
            </a:r>
            <a:br>
              <a:rPr lang="en-CA" sz="1588">
                <a:solidFill>
                  <a:srgbClr val="000000"/>
                </a:solidFill>
                <a:latin typeface="Times New Roman"/>
              </a:rPr>
            </a:br>
            <a:r>
              <a:rPr lang="en-CA" sz="1588">
                <a:solidFill>
                  <a:srgbClr val="FFFFFF"/>
                </a:solidFill>
                <a:latin typeface="Calibri"/>
                <a:cs typeface="Calibri"/>
              </a:rPr>
              <a:t>	to be built onshore.</a:t>
            </a:r>
          </a:p>
          <a:p>
            <a:pPr>
              <a:lnSpc>
                <a:spcPts val="1500"/>
              </a:lnSpc>
            </a:pPr>
            <a:endParaRPr lang="en-CA" sz="1588">
              <a:solidFill>
                <a:srgbClr val="000000"/>
              </a:solidFill>
            </a:endParaRPr>
          </a:p>
        </p:txBody>
      </p:sp>
      <p:sp>
        <p:nvSpPr>
          <p:cNvPr id="5" name="TextBox 5"/>
          <p:cNvSpPr txBox="1"/>
          <p:nvPr/>
        </p:nvSpPr>
        <p:spPr>
          <a:xfrm>
            <a:off x="4717677" y="4090148"/>
            <a:ext cx="4462953"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First, gas has to be purified to contain only methane</a:t>
            </a:r>
          </a:p>
          <a:p>
            <a:pPr>
              <a:lnSpc>
                <a:spcPts val="1827"/>
              </a:lnSpc>
            </a:pPr>
            <a:endParaRPr lang="en-CA" sz="1588">
              <a:solidFill>
                <a:srgbClr val="000000"/>
              </a:solidFill>
            </a:endParaRPr>
          </a:p>
        </p:txBody>
      </p:sp>
      <p:sp>
        <p:nvSpPr>
          <p:cNvPr id="6" name="TextBox 6"/>
          <p:cNvSpPr txBox="1"/>
          <p:nvPr/>
        </p:nvSpPr>
        <p:spPr>
          <a:xfrm>
            <a:off x="5020236" y="4325471"/>
            <a:ext cx="4563813" cy="577081"/>
          </a:xfrm>
          <a:prstGeom prst="rect">
            <a:avLst/>
          </a:prstGeom>
          <a:noFill/>
        </p:spPr>
        <p:txBody>
          <a:bodyPr vert="horz" wrap="none" lIns="0" tIns="0" rIns="0" bIns="0" rtlCol="0">
            <a:spAutoFit/>
          </a:bodyPr>
          <a:lstStyle/>
          <a:p>
            <a:pPr>
              <a:lnSpc>
                <a:spcPts val="1500"/>
              </a:lnSpc>
            </a:pPr>
            <a:r>
              <a:rPr lang="en-CA" sz="1588">
                <a:solidFill>
                  <a:srgbClr val="FFFFFF"/>
                </a:solidFill>
                <a:latin typeface="Calibri"/>
                <a:cs typeface="Calibri"/>
              </a:rPr>
              <a:t>(CH</a:t>
            </a:r>
            <a:r>
              <a:rPr lang="en-CA" sz="1059">
                <a:solidFill>
                  <a:srgbClr val="FFFFFF"/>
                </a:solidFill>
                <a:latin typeface="Calibri"/>
                <a:cs typeface="Calibri"/>
              </a:rPr>
              <a:t>4</a:t>
            </a:r>
            <a:r>
              <a:rPr lang="en-CA" sz="1588">
                <a:solidFill>
                  <a:srgbClr val="FFFFFF"/>
                </a:solidFill>
                <a:latin typeface="Calibri"/>
                <a:cs typeface="Calibri"/>
              </a:rPr>
              <a:t>) &amp; ethane (C</a:t>
            </a:r>
            <a:r>
              <a:rPr lang="en-CA" sz="1059">
                <a:solidFill>
                  <a:srgbClr val="FFFFFF"/>
                </a:solidFill>
                <a:latin typeface="Calibri"/>
                <a:cs typeface="Calibri"/>
              </a:rPr>
              <a:t>2</a:t>
            </a:r>
            <a:r>
              <a:rPr lang="en-CA" sz="1588">
                <a:solidFill>
                  <a:srgbClr val="FFFFFF"/>
                </a:solidFill>
                <a:latin typeface="Calibri"/>
                <a:cs typeface="Calibri"/>
              </a:rPr>
              <a:t>H</a:t>
            </a:r>
            <a:r>
              <a:rPr lang="en-CA" sz="1059">
                <a:solidFill>
                  <a:srgbClr val="FFFFFF"/>
                </a:solidFill>
                <a:latin typeface="Calibri"/>
                <a:cs typeface="Calibri"/>
              </a:rPr>
              <a:t>6</a:t>
            </a:r>
            <a:r>
              <a:rPr lang="en-CA" sz="1588">
                <a:solidFill>
                  <a:srgbClr val="FFFFFF"/>
                </a:solidFill>
                <a:latin typeface="Calibri"/>
                <a:cs typeface="Calibri"/>
              </a:rPr>
              <a:t>) since other material will freeze &amp;</a:t>
            </a:r>
            <a:br>
              <a:rPr lang="en-CA" sz="1588">
                <a:solidFill>
                  <a:srgbClr val="000000"/>
                </a:solidFill>
                <a:latin typeface="Times New Roman"/>
              </a:rPr>
            </a:br>
            <a:r>
              <a:rPr lang="en-CA" sz="1588">
                <a:solidFill>
                  <a:srgbClr val="FFFFFF"/>
                </a:solidFill>
                <a:latin typeface="Calibri"/>
                <a:cs typeface="Calibri"/>
              </a:rPr>
              <a:t>block liquefaction process.</a:t>
            </a:r>
          </a:p>
          <a:p>
            <a:pPr>
              <a:lnSpc>
                <a:spcPts val="1500"/>
              </a:lnSpc>
            </a:pPr>
            <a:endParaRPr lang="en-CA" sz="1588">
              <a:solidFill>
                <a:srgbClr val="000000"/>
              </a:solidFill>
            </a:endParaRPr>
          </a:p>
        </p:txBody>
      </p:sp>
      <p:sp>
        <p:nvSpPr>
          <p:cNvPr id="7" name="TextBox 7"/>
          <p:cNvSpPr txBox="1"/>
          <p:nvPr/>
        </p:nvSpPr>
        <p:spPr>
          <a:xfrm>
            <a:off x="4717677" y="4762500"/>
            <a:ext cx="4904741" cy="769441"/>
          </a:xfrm>
          <a:prstGeom prst="rect">
            <a:avLst/>
          </a:prstGeom>
          <a:noFill/>
        </p:spPr>
        <p:txBody>
          <a:bodyPr vert="horz" wrap="none" lIns="0" tIns="0" rIns="0" bIns="0" rtlCol="0">
            <a:spAutoFit/>
          </a:bodyPr>
          <a:lstStyle/>
          <a:p>
            <a:pPr>
              <a:lnSpc>
                <a:spcPts val="1500"/>
              </a:lnSpc>
              <a:tabLst>
                <a:tab pos="302575" algn="l"/>
                <a:tab pos="302575" algn="l"/>
              </a:tabLst>
            </a:pPr>
            <a:r>
              <a:rPr lang="en-CA" sz="1588">
                <a:solidFill>
                  <a:srgbClr val="FFFFFF"/>
                </a:solidFill>
                <a:latin typeface="Arial"/>
                <a:cs typeface="Arial"/>
              </a:rPr>
              <a:t>•</a:t>
            </a:r>
            <a:r>
              <a:rPr lang="en-CA" sz="1588">
                <a:solidFill>
                  <a:srgbClr val="FFFFFF"/>
                </a:solidFill>
                <a:latin typeface="Calibri"/>
                <a:cs typeface="Calibri"/>
              </a:rPr>
              <a:t>  Then, gas is cooled down by using cooler liquid known</a:t>
            </a:r>
            <a:br>
              <a:rPr lang="en-CA" sz="1588">
                <a:solidFill>
                  <a:srgbClr val="000000"/>
                </a:solidFill>
                <a:latin typeface="Times New Roman"/>
              </a:rPr>
            </a:br>
            <a:r>
              <a:rPr lang="en-CA" sz="1588">
                <a:solidFill>
                  <a:srgbClr val="FFFFFF"/>
                </a:solidFill>
                <a:latin typeface="Calibri"/>
                <a:cs typeface="Calibri"/>
              </a:rPr>
              <a:t>	as refrigerant. To achieve very low temperature, cooling</a:t>
            </a:r>
            <a:br>
              <a:rPr lang="en-CA" sz="1588">
                <a:solidFill>
                  <a:srgbClr val="000000"/>
                </a:solidFill>
                <a:latin typeface="Times New Roman"/>
              </a:rPr>
            </a:br>
            <a:r>
              <a:rPr lang="en-CA" sz="1588">
                <a:solidFill>
                  <a:srgbClr val="FFFFFF"/>
                </a:solidFill>
                <a:latin typeface="Calibri"/>
                <a:cs typeface="Calibri"/>
              </a:rPr>
              <a:t>	is done in several stage until gas liquefied.</a:t>
            </a:r>
          </a:p>
          <a:p>
            <a:pPr>
              <a:lnSpc>
                <a:spcPts val="1500"/>
              </a:lnSpc>
            </a:pPr>
            <a:endParaRPr lang="en-CA" sz="1588">
              <a:solidFill>
                <a:srgbClr val="000000"/>
              </a:solidFill>
            </a:endParaRPr>
          </a:p>
        </p:txBody>
      </p:sp>
      <p:sp>
        <p:nvSpPr>
          <p:cNvPr id="8" name="TextBox 8"/>
          <p:cNvSpPr txBox="1"/>
          <p:nvPr/>
        </p:nvSpPr>
        <p:spPr>
          <a:xfrm>
            <a:off x="4717677" y="5356412"/>
            <a:ext cx="4463401"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LNG is stored in a tank and ready for transportation.</a:t>
            </a:r>
          </a:p>
          <a:p>
            <a:pPr>
              <a:lnSpc>
                <a:spcPts val="1827"/>
              </a:lnSpc>
            </a:pPr>
            <a:endParaRPr lang="en-CA" sz="1588">
              <a:solidFill>
                <a:srgbClr val="000000"/>
              </a:solidFill>
            </a:endParaRPr>
          </a:p>
        </p:txBody>
      </p:sp>
      <p:sp>
        <p:nvSpPr>
          <p:cNvPr id="9" name="TextBox 9"/>
          <p:cNvSpPr txBox="1"/>
          <p:nvPr/>
        </p:nvSpPr>
        <p:spPr>
          <a:xfrm>
            <a:off x="4717677" y="5625353"/>
            <a:ext cx="4672498" cy="615553"/>
          </a:xfrm>
          <a:prstGeom prst="rect">
            <a:avLst/>
          </a:prstGeom>
          <a:noFill/>
        </p:spPr>
        <p:txBody>
          <a:bodyPr vert="horz" wrap="none" lIns="0" tIns="0" rIns="0" bIns="0" rtlCol="0">
            <a:spAutoFit/>
          </a:bodyPr>
          <a:lstStyle/>
          <a:p>
            <a:pPr>
              <a:lnSpc>
                <a:spcPts val="1588"/>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After delivered to receiving facility, LNG is transformed</a:t>
            </a:r>
            <a:br>
              <a:rPr lang="en-CA" sz="1588">
                <a:solidFill>
                  <a:srgbClr val="000000"/>
                </a:solidFill>
                <a:latin typeface="Times New Roman"/>
              </a:rPr>
            </a:br>
            <a:r>
              <a:rPr lang="en-CA" sz="1588">
                <a:solidFill>
                  <a:srgbClr val="FFFFFF"/>
                </a:solidFill>
                <a:latin typeface="Calibri"/>
                <a:cs typeface="Calibri"/>
              </a:rPr>
              <a:t>	into gas again, known as regasification process.</a:t>
            </a:r>
          </a:p>
          <a:p>
            <a:pPr>
              <a:lnSpc>
                <a:spcPts val="1588"/>
              </a:lnSpc>
            </a:pPr>
            <a:endParaRPr lang="en-CA" sz="1588">
              <a:solidFill>
                <a:srgbClr val="000000"/>
              </a:solidFill>
            </a:endParaRPr>
          </a:p>
        </p:txBody>
      </p:sp>
    </p:spTree>
    <p:extLst>
      <p:ext uri="{BB962C8B-B14F-4D97-AF65-F5344CB8AC3E}">
        <p14:creationId xmlns:p14="http://schemas.microsoft.com/office/powerpoint/2010/main" val="3673140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58000"/>
          </a:xfrm>
          <a:prstGeom prst="rect">
            <a:avLst/>
          </a:prstGeom>
        </p:spPr>
      </p:pic>
      <p:sp>
        <p:nvSpPr>
          <p:cNvPr id="11" name="TextBox 2"/>
          <p:cNvSpPr txBox="1"/>
          <p:nvPr/>
        </p:nvSpPr>
        <p:spPr>
          <a:xfrm>
            <a:off x="3204883" y="1187823"/>
            <a:ext cx="2959015"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Floating LNG (FLNG)</a:t>
            </a:r>
          </a:p>
          <a:p>
            <a:pPr>
              <a:lnSpc>
                <a:spcPts val="3247"/>
              </a:lnSpc>
            </a:pPr>
            <a:endParaRPr lang="en-CA" sz="2827">
              <a:solidFill>
                <a:srgbClr val="000000"/>
              </a:solidFill>
            </a:endParaRPr>
          </a:p>
        </p:txBody>
      </p:sp>
      <p:sp>
        <p:nvSpPr>
          <p:cNvPr id="3" name="TextBox 3"/>
          <p:cNvSpPr txBox="1"/>
          <p:nvPr/>
        </p:nvSpPr>
        <p:spPr>
          <a:xfrm>
            <a:off x="3204883" y="1837765"/>
            <a:ext cx="6453690"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If large gas field is located very far from shore, transporting large quantity of</a:t>
            </a:r>
            <a:br>
              <a:rPr lang="en-CA" sz="1588">
                <a:solidFill>
                  <a:srgbClr val="000000"/>
                </a:solidFill>
                <a:latin typeface="Times New Roman"/>
              </a:rPr>
            </a:br>
            <a:r>
              <a:rPr lang="en-CA" sz="1588">
                <a:solidFill>
                  <a:srgbClr val="FFFFFF"/>
                </a:solidFill>
                <a:latin typeface="Calibri"/>
                <a:cs typeface="Calibri"/>
              </a:rPr>
              <a:t>	gas via pipeline is technically &amp; economically challenging.</a:t>
            </a:r>
          </a:p>
          <a:p>
            <a:pPr>
              <a:lnSpc>
                <a:spcPts val="1500"/>
              </a:lnSpc>
            </a:pPr>
            <a:endParaRPr lang="en-CA" sz="1588">
              <a:solidFill>
                <a:srgbClr val="000000"/>
              </a:solidFill>
            </a:endParaRPr>
          </a:p>
        </p:txBody>
      </p:sp>
      <p:sp>
        <p:nvSpPr>
          <p:cNvPr id="4" name="TextBox 4"/>
          <p:cNvSpPr txBox="1"/>
          <p:nvPr/>
        </p:nvSpPr>
        <p:spPr>
          <a:xfrm>
            <a:off x="3204882" y="2274795"/>
            <a:ext cx="6064674"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Small &amp; medium size gas field located far from shore sometimes cannot</a:t>
            </a:r>
            <a:br>
              <a:rPr lang="en-CA" sz="1588">
                <a:solidFill>
                  <a:srgbClr val="000000"/>
                </a:solidFill>
                <a:latin typeface="Times New Roman"/>
              </a:rPr>
            </a:br>
            <a:r>
              <a:rPr lang="en-CA" sz="1588">
                <a:solidFill>
                  <a:srgbClr val="FFFFFF"/>
                </a:solidFill>
                <a:latin typeface="Calibri"/>
                <a:cs typeface="Calibri"/>
              </a:rPr>
              <a:t>	justify the large investment to built LNG plant onshore.</a:t>
            </a:r>
          </a:p>
          <a:p>
            <a:pPr>
              <a:lnSpc>
                <a:spcPts val="1500"/>
              </a:lnSpc>
            </a:pPr>
            <a:endParaRPr lang="en-CA" sz="1588">
              <a:solidFill>
                <a:srgbClr val="000000"/>
              </a:solidFill>
            </a:endParaRPr>
          </a:p>
        </p:txBody>
      </p:sp>
      <p:sp>
        <p:nvSpPr>
          <p:cNvPr id="5" name="TextBox 5"/>
          <p:cNvSpPr txBox="1"/>
          <p:nvPr/>
        </p:nvSpPr>
        <p:spPr>
          <a:xfrm>
            <a:off x="3204883" y="2667001"/>
            <a:ext cx="4700454"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Another problem with onshore LNG is land acquisition.</a:t>
            </a:r>
          </a:p>
          <a:p>
            <a:pPr>
              <a:lnSpc>
                <a:spcPts val="1827"/>
              </a:lnSpc>
            </a:pPr>
            <a:endParaRPr lang="en-CA" sz="1588">
              <a:solidFill>
                <a:srgbClr val="000000"/>
              </a:solidFill>
            </a:endParaRPr>
          </a:p>
        </p:txBody>
      </p:sp>
      <p:sp>
        <p:nvSpPr>
          <p:cNvPr id="6" name="TextBox 6"/>
          <p:cNvSpPr txBox="1"/>
          <p:nvPr/>
        </p:nvSpPr>
        <p:spPr>
          <a:xfrm>
            <a:off x="3204882" y="2947148"/>
            <a:ext cx="6359690"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Long research had been conducted to bring LNG process and export facility</a:t>
            </a:r>
            <a:br>
              <a:rPr lang="en-CA" sz="1588">
                <a:solidFill>
                  <a:srgbClr val="000000"/>
                </a:solidFill>
                <a:latin typeface="Times New Roman"/>
              </a:rPr>
            </a:br>
            <a:r>
              <a:rPr lang="en-CA" sz="1588">
                <a:solidFill>
                  <a:srgbClr val="FFFFFF"/>
                </a:solidFill>
                <a:latin typeface="Calibri"/>
                <a:cs typeface="Calibri"/>
              </a:rPr>
              <a:t>	into a floating platform.</a:t>
            </a:r>
          </a:p>
          <a:p>
            <a:pPr>
              <a:lnSpc>
                <a:spcPts val="1500"/>
              </a:lnSpc>
            </a:pPr>
            <a:endParaRPr lang="en-CA" sz="1588">
              <a:solidFill>
                <a:srgbClr val="000000"/>
              </a:solidFill>
            </a:endParaRPr>
          </a:p>
        </p:txBody>
      </p:sp>
      <p:sp>
        <p:nvSpPr>
          <p:cNvPr id="7" name="TextBox 7"/>
          <p:cNvSpPr txBox="1"/>
          <p:nvPr/>
        </p:nvSpPr>
        <p:spPr>
          <a:xfrm>
            <a:off x="3204883" y="3384177"/>
            <a:ext cx="6021135" cy="577081"/>
          </a:xfrm>
          <a:prstGeom prst="rect">
            <a:avLst/>
          </a:prstGeom>
          <a:noFill/>
        </p:spPr>
        <p:txBody>
          <a:bodyPr vert="horz" wrap="none" lIns="0" tIns="0" rIns="0" bIns="0" rtlCol="0">
            <a:spAutoFit/>
          </a:bodyPr>
          <a:lstStyle/>
          <a:p>
            <a:pPr>
              <a:lnSpc>
                <a:spcPts val="1500"/>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First Floating LNG project sanctioned is Shell Prelude on May 2015. It is</a:t>
            </a:r>
            <a:br>
              <a:rPr lang="en-CA" sz="1588">
                <a:solidFill>
                  <a:srgbClr val="000000"/>
                </a:solidFill>
                <a:latin typeface="Times New Roman"/>
              </a:rPr>
            </a:br>
            <a:r>
              <a:rPr lang="en-CA" sz="1588">
                <a:solidFill>
                  <a:srgbClr val="FFFFFF"/>
                </a:solidFill>
                <a:latin typeface="Calibri"/>
                <a:cs typeface="Calibri"/>
              </a:rPr>
              <a:t>	located on Browse Basin, 475 km from Broome, Western Australia.</a:t>
            </a:r>
          </a:p>
          <a:p>
            <a:pPr>
              <a:lnSpc>
                <a:spcPts val="1500"/>
              </a:lnSpc>
            </a:pPr>
            <a:endParaRPr lang="en-CA" sz="1588">
              <a:solidFill>
                <a:srgbClr val="000000"/>
              </a:solidFill>
            </a:endParaRPr>
          </a:p>
        </p:txBody>
      </p:sp>
      <p:sp>
        <p:nvSpPr>
          <p:cNvPr id="8" name="TextBox 8"/>
          <p:cNvSpPr txBox="1"/>
          <p:nvPr/>
        </p:nvSpPr>
        <p:spPr>
          <a:xfrm>
            <a:off x="7855324" y="4280648"/>
            <a:ext cx="1433021"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Calibri"/>
                <a:cs typeface="Calibri"/>
              </a:rPr>
              <a:t>3D image of Shell</a:t>
            </a:r>
          </a:p>
          <a:p>
            <a:pPr>
              <a:lnSpc>
                <a:spcPts val="1827"/>
              </a:lnSpc>
            </a:pPr>
            <a:endParaRPr lang="en-CA" sz="1588">
              <a:solidFill>
                <a:srgbClr val="000000"/>
              </a:solidFill>
            </a:endParaRPr>
          </a:p>
        </p:txBody>
      </p:sp>
      <p:sp>
        <p:nvSpPr>
          <p:cNvPr id="9" name="TextBox 9"/>
          <p:cNvSpPr txBox="1"/>
          <p:nvPr/>
        </p:nvSpPr>
        <p:spPr>
          <a:xfrm>
            <a:off x="7855324" y="4515971"/>
            <a:ext cx="1927322" cy="974626"/>
          </a:xfrm>
          <a:prstGeom prst="rect">
            <a:avLst/>
          </a:prstGeom>
          <a:noFill/>
        </p:spPr>
        <p:txBody>
          <a:bodyPr vert="horz" wrap="none" lIns="0" tIns="0" rIns="0" bIns="0" rtlCol="0">
            <a:spAutoFit/>
          </a:bodyPr>
          <a:lstStyle/>
          <a:p>
            <a:pPr>
              <a:lnSpc>
                <a:spcPts val="1897"/>
              </a:lnSpc>
            </a:pPr>
            <a:r>
              <a:rPr lang="en-CA" sz="1588">
                <a:solidFill>
                  <a:srgbClr val="FFFFFF"/>
                </a:solidFill>
                <a:latin typeface="Calibri"/>
                <a:cs typeface="Calibri"/>
              </a:rPr>
              <a:t>Prelude FLNG with LNG</a:t>
            </a:r>
            <a:br>
              <a:rPr lang="en-CA" sz="1588">
                <a:solidFill>
                  <a:srgbClr val="000000"/>
                </a:solidFill>
                <a:latin typeface="Times New Roman"/>
              </a:rPr>
            </a:br>
            <a:r>
              <a:rPr lang="en-CA" sz="1588">
                <a:solidFill>
                  <a:srgbClr val="FFFFFF"/>
                </a:solidFill>
                <a:latin typeface="Calibri"/>
                <a:cs typeface="Calibri"/>
              </a:rPr>
              <a:t>tanker along side. The</a:t>
            </a:r>
            <a:br>
              <a:rPr lang="en-CA" sz="1588">
                <a:solidFill>
                  <a:srgbClr val="000000"/>
                </a:solidFill>
                <a:latin typeface="Times New Roman"/>
              </a:rPr>
            </a:br>
            <a:r>
              <a:rPr lang="en-CA" sz="1588">
                <a:solidFill>
                  <a:srgbClr val="FFFFFF"/>
                </a:solidFill>
                <a:latin typeface="Calibri"/>
                <a:cs typeface="Calibri"/>
              </a:rPr>
              <a:t>FLNG size is</a:t>
            </a:r>
          </a:p>
          <a:p>
            <a:pPr>
              <a:lnSpc>
                <a:spcPts val="1897"/>
              </a:lnSpc>
            </a:pPr>
            <a:endParaRPr lang="en-CA" sz="1588">
              <a:solidFill>
                <a:srgbClr val="000000"/>
              </a:solidFill>
            </a:endParaRPr>
          </a:p>
        </p:txBody>
      </p:sp>
      <p:sp>
        <p:nvSpPr>
          <p:cNvPr id="10" name="TextBox 10"/>
          <p:cNvSpPr txBox="1"/>
          <p:nvPr/>
        </p:nvSpPr>
        <p:spPr>
          <a:xfrm>
            <a:off x="7855324" y="5233147"/>
            <a:ext cx="1836978" cy="1218282"/>
          </a:xfrm>
          <a:prstGeom prst="rect">
            <a:avLst/>
          </a:prstGeom>
          <a:noFill/>
        </p:spPr>
        <p:txBody>
          <a:bodyPr vert="horz" wrap="none" lIns="0" tIns="0" rIns="0" bIns="0" rtlCol="0">
            <a:spAutoFit/>
          </a:bodyPr>
          <a:lstStyle/>
          <a:p>
            <a:pPr>
              <a:lnSpc>
                <a:spcPts val="1910"/>
              </a:lnSpc>
            </a:pPr>
            <a:r>
              <a:rPr lang="en-CA" sz="1588">
                <a:solidFill>
                  <a:srgbClr val="FFFFFF"/>
                </a:solidFill>
                <a:latin typeface="Calibri"/>
                <a:cs typeface="Calibri"/>
              </a:rPr>
              <a:t>approximately 4 times</a:t>
            </a:r>
            <a:br>
              <a:rPr lang="en-CA" sz="1588">
                <a:solidFill>
                  <a:srgbClr val="000000"/>
                </a:solidFill>
                <a:latin typeface="Times New Roman"/>
              </a:rPr>
            </a:br>
            <a:r>
              <a:rPr lang="en-CA" sz="1588">
                <a:solidFill>
                  <a:srgbClr val="FFFFFF"/>
                </a:solidFill>
                <a:latin typeface="Calibri"/>
                <a:cs typeface="Calibri"/>
              </a:rPr>
              <a:t>football field, make it</a:t>
            </a:r>
            <a:br>
              <a:rPr lang="en-CA" sz="1588">
                <a:solidFill>
                  <a:srgbClr val="000000"/>
                </a:solidFill>
                <a:latin typeface="Times New Roman"/>
              </a:rPr>
            </a:br>
            <a:r>
              <a:rPr lang="en-CA" sz="1588">
                <a:solidFill>
                  <a:srgbClr val="FFFFFF"/>
                </a:solidFill>
                <a:latin typeface="Calibri"/>
                <a:cs typeface="Calibri"/>
              </a:rPr>
              <a:t>the largest vessel ever</a:t>
            </a:r>
            <a:br>
              <a:rPr lang="en-CA" sz="1588">
                <a:solidFill>
                  <a:srgbClr val="000000"/>
                </a:solidFill>
                <a:latin typeface="Times New Roman"/>
              </a:rPr>
            </a:br>
            <a:r>
              <a:rPr lang="en-CA" sz="1588">
                <a:solidFill>
                  <a:srgbClr val="FFFFFF"/>
                </a:solidFill>
                <a:latin typeface="Calibri"/>
                <a:cs typeface="Calibri"/>
              </a:rPr>
              <a:t>built so far.</a:t>
            </a:r>
          </a:p>
          <a:p>
            <a:pPr>
              <a:lnSpc>
                <a:spcPts val="1910"/>
              </a:lnSpc>
            </a:pPr>
            <a:endParaRPr lang="en-CA" sz="1588">
              <a:solidFill>
                <a:srgbClr val="000000"/>
              </a:solidFill>
            </a:endParaRPr>
          </a:p>
        </p:txBody>
      </p:sp>
    </p:spTree>
    <p:extLst>
      <p:ext uri="{BB962C8B-B14F-4D97-AF65-F5344CB8AC3E}">
        <p14:creationId xmlns:p14="http://schemas.microsoft.com/office/powerpoint/2010/main" val="615768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58000"/>
          </a:xfrm>
          <a:prstGeom prst="rect">
            <a:avLst/>
          </a:prstGeom>
        </p:spPr>
      </p:pic>
      <p:sp>
        <p:nvSpPr>
          <p:cNvPr id="3" name="TextBox 2"/>
          <p:cNvSpPr txBox="1"/>
          <p:nvPr/>
        </p:nvSpPr>
        <p:spPr>
          <a:xfrm>
            <a:off x="6880412" y="3686735"/>
            <a:ext cx="2800447" cy="1051570"/>
          </a:xfrm>
          <a:prstGeom prst="rect">
            <a:avLst/>
          </a:prstGeom>
          <a:noFill/>
        </p:spPr>
        <p:txBody>
          <a:bodyPr vert="horz" wrap="none" lIns="0" tIns="0" rIns="0" bIns="0" rtlCol="0">
            <a:spAutoFit/>
          </a:bodyPr>
          <a:lstStyle/>
          <a:p>
            <a:pPr>
              <a:lnSpc>
                <a:spcPts val="4059"/>
              </a:lnSpc>
            </a:pPr>
            <a:r>
              <a:rPr lang="en-CA" sz="3525">
                <a:solidFill>
                  <a:srgbClr val="FFC000"/>
                </a:solidFill>
                <a:latin typeface="Calibri"/>
                <a:cs typeface="Calibri"/>
              </a:rPr>
              <a:t>DOWNSTREAM</a:t>
            </a:r>
          </a:p>
          <a:p>
            <a:pPr>
              <a:lnSpc>
                <a:spcPts val="4059"/>
              </a:lnSpc>
            </a:pPr>
            <a:endParaRPr lang="en-CA" sz="3525">
              <a:solidFill>
                <a:srgbClr val="000000"/>
              </a:solidFill>
            </a:endParaRPr>
          </a:p>
        </p:txBody>
      </p:sp>
    </p:spTree>
    <p:extLst>
      <p:ext uri="{BB962C8B-B14F-4D97-AF65-F5344CB8AC3E}">
        <p14:creationId xmlns:p14="http://schemas.microsoft.com/office/powerpoint/2010/main" val="1377387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1915386" y="-36871"/>
            <a:ext cx="11201399" cy="6858000"/>
          </a:xfrm>
          <a:prstGeom prst="rect">
            <a:avLst/>
          </a:prstGeom>
        </p:spPr>
      </p:pic>
      <p:sp>
        <p:nvSpPr>
          <p:cNvPr id="8" name="TextBox 2"/>
          <p:cNvSpPr txBox="1"/>
          <p:nvPr/>
        </p:nvSpPr>
        <p:spPr>
          <a:xfrm>
            <a:off x="3204883" y="1187823"/>
            <a:ext cx="3183885"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Downstream Industry</a:t>
            </a:r>
          </a:p>
          <a:p>
            <a:pPr>
              <a:lnSpc>
                <a:spcPts val="3247"/>
              </a:lnSpc>
            </a:pPr>
            <a:endParaRPr lang="en-CA" sz="2827">
              <a:solidFill>
                <a:srgbClr val="000000"/>
              </a:solidFill>
            </a:endParaRPr>
          </a:p>
        </p:txBody>
      </p:sp>
      <p:sp>
        <p:nvSpPr>
          <p:cNvPr id="3" name="TextBox 3"/>
          <p:cNvSpPr txBox="1"/>
          <p:nvPr/>
        </p:nvSpPr>
        <p:spPr>
          <a:xfrm>
            <a:off x="2935941" y="1826559"/>
            <a:ext cx="6666056" cy="1667123"/>
          </a:xfrm>
          <a:prstGeom prst="rect">
            <a:avLst/>
          </a:prstGeom>
          <a:noFill/>
        </p:spPr>
        <p:txBody>
          <a:bodyPr vert="horz" wrap="none" lIns="0" tIns="0" rIns="0" bIns="0" rtlCol="0">
            <a:spAutoFit/>
          </a:bodyPr>
          <a:lstStyle/>
          <a:p>
            <a:pPr>
              <a:lnSpc>
                <a:spcPts val="2559"/>
              </a:lnSpc>
            </a:pPr>
            <a:r>
              <a:rPr lang="en-CA" sz="2647">
                <a:solidFill>
                  <a:srgbClr val="FFFFFF"/>
                </a:solidFill>
                <a:latin typeface="Arial"/>
                <a:cs typeface="Arial"/>
              </a:rPr>
              <a:t>•</a:t>
            </a:r>
            <a:r>
              <a:rPr lang="en-CA" sz="2647">
                <a:solidFill>
                  <a:srgbClr val="FFFFFF"/>
                </a:solidFill>
                <a:latin typeface="Calibri"/>
                <a:cs typeface="Calibri"/>
              </a:rPr>
              <a:t> A portion of the industry that is responsible for</a:t>
            </a:r>
            <a:br>
              <a:rPr lang="en-CA" sz="2647">
                <a:solidFill>
                  <a:srgbClr val="000000"/>
                </a:solidFill>
                <a:latin typeface="Times New Roman"/>
              </a:rPr>
            </a:br>
            <a:r>
              <a:rPr lang="en-CA" sz="2647">
                <a:solidFill>
                  <a:srgbClr val="FFFFFF"/>
                </a:solidFill>
                <a:latin typeface="Calibri"/>
                <a:cs typeface="Calibri"/>
              </a:rPr>
              <a:t>the refining, distributing, and retail of</a:t>
            </a:r>
            <a:br>
              <a:rPr lang="en-CA" sz="2647">
                <a:solidFill>
                  <a:srgbClr val="000000"/>
                </a:solidFill>
                <a:latin typeface="Times New Roman"/>
              </a:rPr>
            </a:br>
            <a:r>
              <a:rPr lang="en-CA" sz="2647">
                <a:solidFill>
                  <a:srgbClr val="FFFFFF"/>
                </a:solidFill>
                <a:latin typeface="Calibri"/>
                <a:cs typeface="Calibri"/>
              </a:rPr>
              <a:t>petroleum products, sometimes also called</a:t>
            </a:r>
            <a:br>
              <a:rPr lang="en-CA" sz="2647">
                <a:solidFill>
                  <a:srgbClr val="000000"/>
                </a:solidFill>
                <a:latin typeface="Times New Roman"/>
              </a:rPr>
            </a:br>
            <a:r>
              <a:rPr lang="en-CA" sz="2647">
                <a:solidFill>
                  <a:srgbClr val="FFFFFF"/>
                </a:solidFill>
                <a:latin typeface="Calibri"/>
                <a:cs typeface="Calibri"/>
              </a:rPr>
              <a:t>Refining &amp; Marketing (R&amp;M).</a:t>
            </a:r>
          </a:p>
          <a:p>
            <a:pPr>
              <a:lnSpc>
                <a:spcPts val="2559"/>
              </a:lnSpc>
            </a:pPr>
            <a:endParaRPr lang="en-CA" sz="2647">
              <a:solidFill>
                <a:srgbClr val="000000"/>
              </a:solidFill>
            </a:endParaRPr>
          </a:p>
        </p:txBody>
      </p:sp>
      <p:sp>
        <p:nvSpPr>
          <p:cNvPr id="4" name="TextBox 4"/>
          <p:cNvSpPr txBox="1"/>
          <p:nvPr/>
        </p:nvSpPr>
        <p:spPr>
          <a:xfrm>
            <a:off x="2935941" y="3137647"/>
            <a:ext cx="5915017" cy="769441"/>
          </a:xfrm>
          <a:prstGeom prst="rect">
            <a:avLst/>
          </a:prstGeom>
          <a:noFill/>
        </p:spPr>
        <p:txBody>
          <a:bodyPr vert="horz" wrap="none" lIns="0" tIns="0" rIns="0" bIns="0" rtlCol="0">
            <a:spAutoFit/>
          </a:bodyPr>
          <a:lstStyle/>
          <a:p>
            <a:pPr>
              <a:lnSpc>
                <a:spcPts val="3044"/>
              </a:lnSpc>
            </a:pPr>
            <a:r>
              <a:rPr lang="en-CA" sz="2647">
                <a:solidFill>
                  <a:srgbClr val="FFFFFF"/>
                </a:solidFill>
                <a:latin typeface="Arial"/>
                <a:cs typeface="Arial"/>
              </a:rPr>
              <a:t>•</a:t>
            </a:r>
            <a:r>
              <a:rPr lang="en-CA" sz="2647">
                <a:solidFill>
                  <a:srgbClr val="FFFFFF"/>
                </a:solidFill>
                <a:latin typeface="Calibri"/>
                <a:cs typeface="Calibri"/>
              </a:rPr>
              <a:t> Refining means process the raw materials</a:t>
            </a:r>
          </a:p>
          <a:p>
            <a:pPr>
              <a:lnSpc>
                <a:spcPts val="3044"/>
              </a:lnSpc>
            </a:pPr>
            <a:endParaRPr lang="en-CA" sz="2647">
              <a:solidFill>
                <a:srgbClr val="000000"/>
              </a:solidFill>
            </a:endParaRPr>
          </a:p>
        </p:txBody>
      </p:sp>
      <p:sp>
        <p:nvSpPr>
          <p:cNvPr id="5" name="TextBox 5"/>
          <p:cNvSpPr txBox="1"/>
          <p:nvPr/>
        </p:nvSpPr>
        <p:spPr>
          <a:xfrm>
            <a:off x="3238501" y="3529853"/>
            <a:ext cx="5688417" cy="641201"/>
          </a:xfrm>
          <a:prstGeom prst="rect">
            <a:avLst/>
          </a:prstGeom>
          <a:noFill/>
        </p:spPr>
        <p:txBody>
          <a:bodyPr vert="horz" wrap="none" lIns="0" tIns="0" rIns="0" bIns="0" rtlCol="0">
            <a:spAutoFit/>
          </a:bodyPr>
          <a:lstStyle/>
          <a:p>
            <a:pPr>
              <a:lnSpc>
                <a:spcPts val="2453"/>
              </a:lnSpc>
            </a:pPr>
            <a:r>
              <a:rPr lang="en-CA" sz="2647">
                <a:solidFill>
                  <a:srgbClr val="FFFFFF"/>
                </a:solidFill>
                <a:latin typeface="Calibri"/>
                <a:cs typeface="Calibri"/>
              </a:rPr>
              <a:t>(crude oil &amp; natural gas) into higher value</a:t>
            </a:r>
          </a:p>
          <a:p>
            <a:pPr>
              <a:lnSpc>
                <a:spcPts val="2453"/>
              </a:lnSpc>
            </a:pPr>
            <a:endParaRPr lang="en-CA" sz="2647">
              <a:solidFill>
                <a:srgbClr val="000000"/>
              </a:solidFill>
            </a:endParaRPr>
          </a:p>
        </p:txBody>
      </p:sp>
      <p:sp>
        <p:nvSpPr>
          <p:cNvPr id="6" name="TextBox 6"/>
          <p:cNvSpPr txBox="1"/>
          <p:nvPr/>
        </p:nvSpPr>
        <p:spPr>
          <a:xfrm>
            <a:off x="3238500" y="3843618"/>
            <a:ext cx="6560386" cy="1667123"/>
          </a:xfrm>
          <a:prstGeom prst="rect">
            <a:avLst/>
          </a:prstGeom>
          <a:noFill/>
        </p:spPr>
        <p:txBody>
          <a:bodyPr vert="horz" wrap="none" lIns="0" tIns="0" rIns="0" bIns="0" rtlCol="0">
            <a:spAutoFit/>
          </a:bodyPr>
          <a:lstStyle/>
          <a:p>
            <a:pPr>
              <a:lnSpc>
                <a:spcPts val="2559"/>
              </a:lnSpc>
            </a:pPr>
            <a:r>
              <a:rPr lang="en-CA" sz="2647">
                <a:solidFill>
                  <a:srgbClr val="FFFFFF"/>
                </a:solidFill>
                <a:latin typeface="Calibri"/>
                <a:cs typeface="Calibri"/>
              </a:rPr>
              <a:t>product, either final product (ready to consume</a:t>
            </a:r>
            <a:br>
              <a:rPr lang="en-CA" sz="2647">
                <a:solidFill>
                  <a:srgbClr val="000000"/>
                </a:solidFill>
                <a:latin typeface="Times New Roman"/>
              </a:rPr>
            </a:br>
            <a:r>
              <a:rPr lang="en-CA" sz="2647">
                <a:solidFill>
                  <a:srgbClr val="FFFFFF"/>
                </a:solidFill>
                <a:latin typeface="Calibri"/>
                <a:cs typeface="Calibri"/>
              </a:rPr>
              <a:t>like LPG for home cooking) or intermediate</a:t>
            </a:r>
            <a:br>
              <a:rPr lang="en-CA" sz="2647">
                <a:solidFill>
                  <a:srgbClr val="000000"/>
                </a:solidFill>
                <a:latin typeface="Times New Roman"/>
              </a:rPr>
            </a:br>
            <a:r>
              <a:rPr lang="en-CA" sz="2647">
                <a:solidFill>
                  <a:srgbClr val="FFFFFF"/>
                </a:solidFill>
                <a:latin typeface="Calibri"/>
                <a:cs typeface="Calibri"/>
              </a:rPr>
              <a:t>product (raw material for further processing</a:t>
            </a:r>
            <a:br>
              <a:rPr lang="en-CA" sz="2647">
                <a:solidFill>
                  <a:srgbClr val="000000"/>
                </a:solidFill>
                <a:latin typeface="Times New Roman"/>
              </a:rPr>
            </a:br>
            <a:r>
              <a:rPr lang="en-CA" sz="2647">
                <a:solidFill>
                  <a:srgbClr val="FFFFFF"/>
                </a:solidFill>
                <a:latin typeface="Calibri"/>
                <a:cs typeface="Calibri"/>
              </a:rPr>
              <a:t>like ammonia for fertilizer).</a:t>
            </a:r>
          </a:p>
          <a:p>
            <a:pPr>
              <a:lnSpc>
                <a:spcPts val="2559"/>
              </a:lnSpc>
            </a:pPr>
            <a:endParaRPr lang="en-CA" sz="2647">
              <a:solidFill>
                <a:srgbClr val="000000"/>
              </a:solidFill>
            </a:endParaRPr>
          </a:p>
        </p:txBody>
      </p:sp>
      <p:sp>
        <p:nvSpPr>
          <p:cNvPr id="7" name="TextBox 7"/>
          <p:cNvSpPr txBox="1"/>
          <p:nvPr/>
        </p:nvSpPr>
        <p:spPr>
          <a:xfrm>
            <a:off x="2935941" y="5210735"/>
            <a:ext cx="6350072" cy="1000274"/>
          </a:xfrm>
          <a:prstGeom prst="rect">
            <a:avLst/>
          </a:prstGeom>
          <a:noFill/>
        </p:spPr>
        <p:txBody>
          <a:bodyPr vert="horz" wrap="none" lIns="0" tIns="0" rIns="0" bIns="0" rtlCol="0">
            <a:spAutoFit/>
          </a:bodyPr>
          <a:lstStyle/>
          <a:p>
            <a:pPr>
              <a:lnSpc>
                <a:spcPts val="2559"/>
              </a:lnSpc>
            </a:pPr>
            <a:r>
              <a:rPr lang="en-CA" sz="2647">
                <a:solidFill>
                  <a:srgbClr val="FFFFFF"/>
                </a:solidFill>
                <a:latin typeface="Arial"/>
                <a:cs typeface="Arial"/>
              </a:rPr>
              <a:t>•</a:t>
            </a:r>
            <a:r>
              <a:rPr lang="en-CA" sz="2647">
                <a:solidFill>
                  <a:srgbClr val="FFFFFF"/>
                </a:solidFill>
                <a:latin typeface="Calibri"/>
                <a:cs typeface="Calibri"/>
              </a:rPr>
              <a:t> Downstream plants include oil refineries and</a:t>
            </a:r>
            <a:br>
              <a:rPr lang="en-CA" sz="2647">
                <a:solidFill>
                  <a:srgbClr val="000000"/>
                </a:solidFill>
                <a:latin typeface="Times New Roman"/>
              </a:rPr>
            </a:br>
            <a:r>
              <a:rPr lang="en-CA" sz="2647">
                <a:solidFill>
                  <a:srgbClr val="FFFFFF"/>
                </a:solidFill>
                <a:latin typeface="Calibri"/>
                <a:cs typeface="Calibri"/>
              </a:rPr>
              <a:t>petrochemical plants.</a:t>
            </a:r>
          </a:p>
          <a:p>
            <a:pPr>
              <a:lnSpc>
                <a:spcPts val="2559"/>
              </a:lnSpc>
            </a:pPr>
            <a:endParaRPr lang="en-CA" sz="2647">
              <a:solidFill>
                <a:srgbClr val="000000"/>
              </a:solidFill>
            </a:endParaRPr>
          </a:p>
        </p:txBody>
      </p:sp>
    </p:spTree>
    <p:extLst>
      <p:ext uri="{BB962C8B-B14F-4D97-AF65-F5344CB8AC3E}">
        <p14:creationId xmlns:p14="http://schemas.microsoft.com/office/powerpoint/2010/main" val="643716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58000"/>
          </a:xfrm>
          <a:prstGeom prst="rect">
            <a:avLst/>
          </a:prstGeom>
        </p:spPr>
      </p:pic>
      <p:sp>
        <p:nvSpPr>
          <p:cNvPr id="11" name="TextBox 2"/>
          <p:cNvSpPr txBox="1"/>
          <p:nvPr/>
        </p:nvSpPr>
        <p:spPr>
          <a:xfrm>
            <a:off x="3204882" y="1187823"/>
            <a:ext cx="171547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Refinery</a:t>
            </a:r>
          </a:p>
          <a:p>
            <a:pPr>
              <a:lnSpc>
                <a:spcPts val="3247"/>
              </a:lnSpc>
            </a:pPr>
            <a:endParaRPr lang="en-CA" sz="2827">
              <a:solidFill>
                <a:srgbClr val="000000"/>
              </a:solidFill>
            </a:endParaRPr>
          </a:p>
        </p:txBody>
      </p:sp>
      <p:sp>
        <p:nvSpPr>
          <p:cNvPr id="3" name="TextBox 3"/>
          <p:cNvSpPr txBox="1"/>
          <p:nvPr/>
        </p:nvSpPr>
        <p:spPr>
          <a:xfrm>
            <a:off x="2935942" y="1826559"/>
            <a:ext cx="6497613" cy="872034"/>
          </a:xfrm>
          <a:prstGeom prst="rect">
            <a:avLst/>
          </a:prstGeom>
          <a:noFill/>
        </p:spPr>
        <p:txBody>
          <a:bodyPr vert="horz" wrap="none" lIns="0" tIns="0" rIns="0" bIns="0" rtlCol="0">
            <a:spAutoFit/>
          </a:bodyPr>
          <a:lstStyle/>
          <a:p>
            <a:pPr>
              <a:lnSpc>
                <a:spcPts val="1721"/>
              </a:lnSpc>
              <a:tabLst>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Crude oils are not uniform, but rather are mixtures of thousands of</a:t>
            </a:r>
            <a:br>
              <a:rPr lang="en-CA" sz="1768">
                <a:solidFill>
                  <a:srgbClr val="000000"/>
                </a:solidFill>
                <a:latin typeface="Times New Roman"/>
              </a:rPr>
            </a:br>
            <a:r>
              <a:rPr lang="en-CA" sz="1768">
                <a:solidFill>
                  <a:srgbClr val="FFFFFF"/>
                </a:solidFill>
                <a:latin typeface="Calibri"/>
                <a:cs typeface="Calibri"/>
              </a:rPr>
              <a:t>	different compounds called hydrocarbons. Each component of each</a:t>
            </a:r>
            <a:br>
              <a:rPr lang="en-CA" sz="1768">
                <a:solidFill>
                  <a:srgbClr val="000000"/>
                </a:solidFill>
                <a:latin typeface="Times New Roman"/>
              </a:rPr>
            </a:br>
            <a:r>
              <a:rPr lang="en-CA" sz="1768">
                <a:solidFill>
                  <a:srgbClr val="FFFFFF"/>
                </a:solidFill>
                <a:latin typeface="Calibri"/>
                <a:cs typeface="Calibri"/>
              </a:rPr>
              <a:t>	compound has its own size, weight and boiling temperature.</a:t>
            </a:r>
          </a:p>
          <a:p>
            <a:pPr>
              <a:lnSpc>
                <a:spcPts val="1721"/>
              </a:lnSpc>
            </a:pPr>
            <a:endParaRPr lang="en-CA" sz="1768">
              <a:solidFill>
                <a:srgbClr val="000000"/>
              </a:solidFill>
            </a:endParaRPr>
          </a:p>
        </p:txBody>
      </p:sp>
      <p:sp>
        <p:nvSpPr>
          <p:cNvPr id="4" name="TextBox 4"/>
          <p:cNvSpPr txBox="1"/>
          <p:nvPr/>
        </p:nvSpPr>
        <p:spPr>
          <a:xfrm>
            <a:off x="2935941" y="2498912"/>
            <a:ext cx="4825360"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Crude oils have low value if not processed/refined.</a:t>
            </a:r>
          </a:p>
          <a:p>
            <a:pPr>
              <a:lnSpc>
                <a:spcPts val="2030"/>
              </a:lnSpc>
            </a:pPr>
            <a:endParaRPr lang="en-CA" sz="1768">
              <a:solidFill>
                <a:srgbClr val="000000"/>
              </a:solidFill>
            </a:endParaRPr>
          </a:p>
        </p:txBody>
      </p:sp>
      <p:sp>
        <p:nvSpPr>
          <p:cNvPr id="5" name="TextBox 5"/>
          <p:cNvSpPr txBox="1"/>
          <p:nvPr/>
        </p:nvSpPr>
        <p:spPr>
          <a:xfrm>
            <a:off x="2935942" y="2801471"/>
            <a:ext cx="6238631" cy="654025"/>
          </a:xfrm>
          <a:prstGeom prst="rect">
            <a:avLst/>
          </a:prstGeom>
          <a:noFill/>
        </p:spPr>
        <p:txBody>
          <a:bodyPr vert="horz" wrap="none" lIns="0" tIns="0" rIns="0" bIns="0" rtlCol="0">
            <a:spAutoFit/>
          </a:bodyPr>
          <a:lstStyle/>
          <a:p>
            <a:pPr>
              <a:lnSpc>
                <a:spcPts val="1677"/>
              </a:lnSpc>
              <a:tabLst>
                <a:tab pos="302575" algn="l"/>
              </a:tabLst>
            </a:pPr>
            <a:r>
              <a:rPr lang="en-CA" sz="1768">
                <a:solidFill>
                  <a:srgbClr val="FFFFFF"/>
                </a:solidFill>
                <a:latin typeface="Arial"/>
                <a:cs typeface="Arial"/>
              </a:rPr>
              <a:t>•</a:t>
            </a:r>
            <a:r>
              <a:rPr lang="en-CA" sz="1768">
                <a:solidFill>
                  <a:srgbClr val="FFFFFF"/>
                </a:solidFill>
                <a:latin typeface="Calibri"/>
                <a:cs typeface="Calibri"/>
              </a:rPr>
              <a:t>  Petroleum refining is a physical and chemical process to transform</a:t>
            </a:r>
            <a:br>
              <a:rPr lang="en-CA" sz="1768">
                <a:solidFill>
                  <a:srgbClr val="000000"/>
                </a:solidFill>
                <a:latin typeface="Times New Roman"/>
              </a:rPr>
            </a:br>
            <a:r>
              <a:rPr lang="en-CA" sz="1768">
                <a:solidFill>
                  <a:srgbClr val="FFFFFF"/>
                </a:solidFill>
                <a:latin typeface="Calibri"/>
                <a:cs typeface="Calibri"/>
              </a:rPr>
              <a:t>	crude oils into useful products.</a:t>
            </a:r>
          </a:p>
          <a:p>
            <a:pPr>
              <a:lnSpc>
                <a:spcPts val="1677"/>
              </a:lnSpc>
            </a:pPr>
            <a:endParaRPr lang="en-CA" sz="1768">
              <a:solidFill>
                <a:srgbClr val="000000"/>
              </a:solidFill>
            </a:endParaRPr>
          </a:p>
        </p:txBody>
      </p:sp>
      <p:sp>
        <p:nvSpPr>
          <p:cNvPr id="6" name="TextBox 6"/>
          <p:cNvSpPr txBox="1"/>
          <p:nvPr/>
        </p:nvSpPr>
        <p:spPr>
          <a:xfrm>
            <a:off x="2935941" y="3249706"/>
            <a:ext cx="5472908"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First, crude oils are washed in a desalter and then heated.</a:t>
            </a:r>
          </a:p>
          <a:p>
            <a:pPr>
              <a:lnSpc>
                <a:spcPts val="2030"/>
              </a:lnSpc>
            </a:pPr>
            <a:endParaRPr lang="en-CA" sz="1768">
              <a:solidFill>
                <a:srgbClr val="000000"/>
              </a:solidFill>
            </a:endParaRPr>
          </a:p>
        </p:txBody>
      </p:sp>
      <p:sp>
        <p:nvSpPr>
          <p:cNvPr id="7" name="TextBox 7"/>
          <p:cNvSpPr txBox="1"/>
          <p:nvPr/>
        </p:nvSpPr>
        <p:spPr>
          <a:xfrm>
            <a:off x="2935941" y="3518647"/>
            <a:ext cx="6088462"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Next, they enter the crude fractioner (tall vertical column) which</a:t>
            </a:r>
          </a:p>
          <a:p>
            <a:pPr>
              <a:lnSpc>
                <a:spcPts val="2030"/>
              </a:lnSpc>
            </a:pPr>
            <a:endParaRPr lang="en-CA" sz="1768">
              <a:solidFill>
                <a:srgbClr val="000000"/>
              </a:solidFill>
            </a:endParaRPr>
          </a:p>
        </p:txBody>
      </p:sp>
      <p:sp>
        <p:nvSpPr>
          <p:cNvPr id="8" name="TextBox 8"/>
          <p:cNvSpPr txBox="1"/>
          <p:nvPr/>
        </p:nvSpPr>
        <p:spPr>
          <a:xfrm>
            <a:off x="3238501" y="3765177"/>
            <a:ext cx="6447663" cy="654025"/>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separate the oil components based on each component’s boiling point</a:t>
            </a:r>
            <a:br>
              <a:rPr lang="en-CA" sz="1768">
                <a:solidFill>
                  <a:srgbClr val="000000"/>
                </a:solidFill>
                <a:latin typeface="Times New Roman"/>
              </a:rPr>
            </a:br>
            <a:r>
              <a:rPr lang="en-CA" sz="1768">
                <a:solidFill>
                  <a:srgbClr val="FFFFFF"/>
                </a:solidFill>
                <a:latin typeface="Calibri"/>
                <a:cs typeface="Calibri"/>
              </a:rPr>
              <a:t>without chemical reaction.</a:t>
            </a:r>
          </a:p>
          <a:p>
            <a:pPr>
              <a:lnSpc>
                <a:spcPts val="1677"/>
              </a:lnSpc>
            </a:pPr>
            <a:endParaRPr lang="en-CA" sz="1768">
              <a:solidFill>
                <a:srgbClr val="000000"/>
              </a:solidFill>
            </a:endParaRPr>
          </a:p>
        </p:txBody>
      </p:sp>
      <p:sp>
        <p:nvSpPr>
          <p:cNvPr id="9" name="TextBox 9"/>
          <p:cNvSpPr txBox="1"/>
          <p:nvPr/>
        </p:nvSpPr>
        <p:spPr>
          <a:xfrm>
            <a:off x="2935942" y="4213412"/>
            <a:ext cx="6089809"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From crude fractioner, crude components are further processed,</a:t>
            </a:r>
          </a:p>
          <a:p>
            <a:pPr>
              <a:lnSpc>
                <a:spcPts val="2030"/>
              </a:lnSpc>
            </a:pPr>
            <a:endParaRPr lang="en-CA" sz="1768">
              <a:solidFill>
                <a:srgbClr val="000000"/>
              </a:solidFill>
            </a:endParaRPr>
          </a:p>
        </p:txBody>
      </p:sp>
      <p:sp>
        <p:nvSpPr>
          <p:cNvPr id="10" name="TextBox 10"/>
          <p:cNvSpPr txBox="1"/>
          <p:nvPr/>
        </p:nvSpPr>
        <p:spPr>
          <a:xfrm>
            <a:off x="3238501" y="4471148"/>
            <a:ext cx="6580391" cy="410369"/>
          </a:xfrm>
          <a:prstGeom prst="rect">
            <a:avLst/>
          </a:prstGeom>
          <a:noFill/>
        </p:spPr>
        <p:txBody>
          <a:bodyPr vert="horz" wrap="none" lIns="0" tIns="0" rIns="0" bIns="0" rtlCol="0">
            <a:spAutoFit/>
          </a:bodyPr>
          <a:lstStyle/>
          <a:p>
            <a:pPr>
              <a:lnSpc>
                <a:spcPts val="1602"/>
              </a:lnSpc>
            </a:pPr>
            <a:r>
              <a:rPr lang="en-CA" sz="1768">
                <a:solidFill>
                  <a:srgbClr val="FFFFFF"/>
                </a:solidFill>
                <a:latin typeface="Calibri"/>
                <a:cs typeface="Calibri"/>
              </a:rPr>
              <a:t>sometimes involving chemical reaction, to create higher value products.</a:t>
            </a:r>
          </a:p>
          <a:p>
            <a:pPr>
              <a:lnSpc>
                <a:spcPts val="1602"/>
              </a:lnSpc>
            </a:pPr>
            <a:endParaRPr lang="en-CA" sz="1768">
              <a:solidFill>
                <a:srgbClr val="000000"/>
              </a:solidFill>
            </a:endParaRPr>
          </a:p>
        </p:txBody>
      </p:sp>
    </p:spTree>
    <p:extLst>
      <p:ext uri="{BB962C8B-B14F-4D97-AF65-F5344CB8AC3E}">
        <p14:creationId xmlns:p14="http://schemas.microsoft.com/office/powerpoint/2010/main" val="324983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14" name="TextBox 2"/>
          <p:cNvSpPr txBox="1"/>
          <p:nvPr/>
        </p:nvSpPr>
        <p:spPr>
          <a:xfrm>
            <a:off x="3204883" y="1187823"/>
            <a:ext cx="2968505"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Formation</a:t>
            </a:r>
          </a:p>
          <a:p>
            <a:pPr>
              <a:lnSpc>
                <a:spcPts val="3247"/>
              </a:lnSpc>
            </a:pPr>
            <a:endParaRPr lang="en-CA" sz="2827">
              <a:solidFill>
                <a:srgbClr val="000000"/>
              </a:solidFill>
            </a:endParaRPr>
          </a:p>
        </p:txBody>
      </p:sp>
      <p:sp>
        <p:nvSpPr>
          <p:cNvPr id="3" name="TextBox 3"/>
          <p:cNvSpPr txBox="1"/>
          <p:nvPr/>
        </p:nvSpPr>
        <p:spPr>
          <a:xfrm>
            <a:off x="6914030" y="1781736"/>
            <a:ext cx="1879169"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It is formed from the</a:t>
            </a:r>
          </a:p>
          <a:p>
            <a:pPr>
              <a:lnSpc>
                <a:spcPts val="1827"/>
              </a:lnSpc>
            </a:pPr>
            <a:endParaRPr lang="en-CA" sz="1588">
              <a:solidFill>
                <a:srgbClr val="000000"/>
              </a:solidFill>
            </a:endParaRPr>
          </a:p>
        </p:txBody>
      </p:sp>
      <p:sp>
        <p:nvSpPr>
          <p:cNvPr id="4" name="TextBox 4"/>
          <p:cNvSpPr txBox="1"/>
          <p:nvPr/>
        </p:nvSpPr>
        <p:spPr>
          <a:xfrm>
            <a:off x="7216588" y="2017059"/>
            <a:ext cx="2700098" cy="1705595"/>
          </a:xfrm>
          <a:prstGeom prst="rect">
            <a:avLst/>
          </a:prstGeom>
          <a:noFill/>
        </p:spPr>
        <p:txBody>
          <a:bodyPr vert="horz" wrap="none" lIns="0" tIns="0" rIns="0" bIns="0" rtlCol="0">
            <a:spAutoFit/>
          </a:bodyPr>
          <a:lstStyle/>
          <a:p>
            <a:pPr indent="1">
              <a:lnSpc>
                <a:spcPts val="1906"/>
              </a:lnSpc>
            </a:pPr>
            <a:r>
              <a:rPr lang="en-CA" sz="1588">
                <a:solidFill>
                  <a:srgbClr val="FFFFFF"/>
                </a:solidFill>
                <a:latin typeface="Calibri"/>
                <a:cs typeface="Calibri"/>
              </a:rPr>
              <a:t>accumulation of decomposition</a:t>
            </a:r>
            <a:br>
              <a:rPr lang="en-CA" sz="1588">
                <a:solidFill>
                  <a:srgbClr val="000000"/>
                </a:solidFill>
                <a:latin typeface="Times New Roman"/>
              </a:rPr>
            </a:br>
            <a:r>
              <a:rPr lang="en-CA" sz="1588">
                <a:solidFill>
                  <a:srgbClr val="FFFFFF"/>
                </a:solidFill>
                <a:latin typeface="Calibri"/>
                <a:cs typeface="Calibri"/>
              </a:rPr>
              <a:t>of plants and marine animals</a:t>
            </a:r>
            <a:br>
              <a:rPr lang="en-CA" sz="1588">
                <a:solidFill>
                  <a:srgbClr val="000000"/>
                </a:solidFill>
                <a:latin typeface="Times New Roman"/>
              </a:rPr>
            </a:br>
            <a:r>
              <a:rPr lang="en-CA" sz="1588">
                <a:solidFill>
                  <a:srgbClr val="FFFFFF"/>
                </a:solidFill>
                <a:latin typeface="Calibri"/>
                <a:cs typeface="Calibri"/>
              </a:rPr>
              <a:t>which died million years ago and</a:t>
            </a:r>
            <a:br>
              <a:rPr lang="en-CA" sz="1588">
                <a:solidFill>
                  <a:srgbClr val="000000"/>
                </a:solidFill>
                <a:latin typeface="Times New Roman"/>
              </a:rPr>
            </a:br>
            <a:r>
              <a:rPr lang="en-CA" sz="1588">
                <a:solidFill>
                  <a:srgbClr val="FFFFFF"/>
                </a:solidFill>
                <a:latin typeface="Calibri"/>
                <a:cs typeface="Calibri"/>
              </a:rPr>
              <a:t>trapped beneath the ground</a:t>
            </a:r>
            <a:br>
              <a:rPr lang="en-CA" sz="1588">
                <a:solidFill>
                  <a:srgbClr val="000000"/>
                </a:solidFill>
                <a:latin typeface="Times New Roman"/>
              </a:rPr>
            </a:br>
            <a:r>
              <a:rPr lang="en-CA" sz="1588">
                <a:solidFill>
                  <a:srgbClr val="FFFFFF"/>
                </a:solidFill>
                <a:latin typeface="Calibri"/>
                <a:cs typeface="Calibri"/>
              </a:rPr>
              <a:t>under high pressure and</a:t>
            </a:r>
            <a:br>
              <a:rPr lang="en-CA" sz="1588">
                <a:solidFill>
                  <a:srgbClr val="000000"/>
                </a:solidFill>
                <a:latin typeface="Times New Roman"/>
              </a:rPr>
            </a:br>
            <a:r>
              <a:rPr lang="en-CA" sz="1588">
                <a:solidFill>
                  <a:srgbClr val="FFFFFF"/>
                </a:solidFill>
                <a:latin typeface="Calibri"/>
                <a:cs typeface="Calibri"/>
              </a:rPr>
              <a:t>temperatures.</a:t>
            </a:r>
          </a:p>
          <a:p>
            <a:pPr>
              <a:lnSpc>
                <a:spcPts val="1906"/>
              </a:lnSpc>
            </a:pPr>
            <a:endParaRPr lang="en-CA" sz="1588">
              <a:solidFill>
                <a:srgbClr val="000000"/>
              </a:solidFill>
            </a:endParaRPr>
          </a:p>
        </p:txBody>
      </p:sp>
      <p:sp>
        <p:nvSpPr>
          <p:cNvPr id="5" name="TextBox 5"/>
          <p:cNvSpPr txBox="1"/>
          <p:nvPr/>
        </p:nvSpPr>
        <p:spPr>
          <a:xfrm>
            <a:off x="1156057" y="3572090"/>
            <a:ext cx="1238994" cy="730969"/>
          </a:xfrm>
          <a:prstGeom prst="rect">
            <a:avLst/>
          </a:prstGeom>
          <a:noFill/>
        </p:spPr>
        <p:txBody>
          <a:bodyPr vert="horz" wrap="none" lIns="0" tIns="0" rIns="0" bIns="0" rtlCol="0">
            <a:spAutoFit/>
          </a:bodyPr>
          <a:lstStyle/>
          <a:p>
            <a:pPr>
              <a:lnSpc>
                <a:spcPts val="1853"/>
              </a:lnSpc>
              <a:tabLst>
                <a:tab pos="134478" algn="l"/>
              </a:tabLst>
            </a:pPr>
            <a:r>
              <a:rPr lang="en-CA" sz="1588" dirty="0">
                <a:solidFill>
                  <a:srgbClr val="FFFFFF"/>
                </a:solidFill>
                <a:latin typeface="Calibri"/>
                <a:cs typeface="Calibri"/>
              </a:rPr>
              <a:t>Dead organism</a:t>
            </a:r>
            <a:br>
              <a:rPr lang="en-CA" sz="1588" dirty="0">
                <a:solidFill>
                  <a:srgbClr val="000000"/>
                </a:solidFill>
                <a:latin typeface="Times New Roman"/>
              </a:rPr>
            </a:br>
            <a:r>
              <a:rPr lang="en-CA" sz="1588" dirty="0">
                <a:solidFill>
                  <a:srgbClr val="FFFFFF"/>
                </a:solidFill>
                <a:latin typeface="Calibri"/>
                <a:cs typeface="Calibri"/>
              </a:rPr>
              <a:t>	get trapped</a:t>
            </a:r>
          </a:p>
          <a:p>
            <a:pPr>
              <a:lnSpc>
                <a:spcPts val="1906"/>
              </a:lnSpc>
            </a:pPr>
            <a:endParaRPr lang="en-CA" sz="1588" dirty="0">
              <a:solidFill>
                <a:srgbClr val="000000"/>
              </a:solidFill>
            </a:endParaRPr>
          </a:p>
        </p:txBody>
      </p:sp>
      <p:sp>
        <p:nvSpPr>
          <p:cNvPr id="6" name="TextBox 6"/>
          <p:cNvSpPr txBox="1"/>
          <p:nvPr/>
        </p:nvSpPr>
        <p:spPr>
          <a:xfrm>
            <a:off x="1153966" y="4049290"/>
            <a:ext cx="1084015" cy="474489"/>
          </a:xfrm>
          <a:prstGeom prst="rect">
            <a:avLst/>
          </a:prstGeom>
          <a:noFill/>
        </p:spPr>
        <p:txBody>
          <a:bodyPr vert="horz" wrap="none" lIns="0" tIns="0" rIns="0" bIns="0" rtlCol="0">
            <a:spAutoFit/>
          </a:bodyPr>
          <a:lstStyle/>
          <a:p>
            <a:pPr>
              <a:lnSpc>
                <a:spcPts val="1853"/>
              </a:lnSpc>
            </a:pPr>
            <a:r>
              <a:rPr lang="en-CA" sz="1588" dirty="0">
                <a:solidFill>
                  <a:srgbClr val="FFFFFF"/>
                </a:solidFill>
                <a:latin typeface="Calibri"/>
                <a:cs typeface="Calibri"/>
              </a:rPr>
              <a:t>underground</a:t>
            </a:r>
          </a:p>
          <a:p>
            <a:pPr>
              <a:lnSpc>
                <a:spcPts val="1827"/>
              </a:lnSpc>
            </a:pPr>
            <a:endParaRPr lang="en-CA" sz="1588" dirty="0">
              <a:solidFill>
                <a:srgbClr val="000000"/>
              </a:solidFill>
            </a:endParaRPr>
          </a:p>
        </p:txBody>
      </p:sp>
      <p:sp>
        <p:nvSpPr>
          <p:cNvPr id="7" name="TextBox 7"/>
          <p:cNvSpPr txBox="1"/>
          <p:nvPr/>
        </p:nvSpPr>
        <p:spPr>
          <a:xfrm>
            <a:off x="1583978" y="4522391"/>
            <a:ext cx="2426818" cy="730969"/>
          </a:xfrm>
          <a:prstGeom prst="rect">
            <a:avLst/>
          </a:prstGeom>
          <a:noFill/>
        </p:spPr>
        <p:txBody>
          <a:bodyPr vert="horz" wrap="none" lIns="0" tIns="0" rIns="0" bIns="0" rtlCol="0">
            <a:spAutoFit/>
          </a:bodyPr>
          <a:lstStyle/>
          <a:p>
            <a:pPr>
              <a:lnSpc>
                <a:spcPts val="1853"/>
              </a:lnSpc>
              <a:tabLst>
                <a:tab pos="280162" algn="l"/>
              </a:tabLst>
            </a:pPr>
            <a:r>
              <a:rPr lang="en-CA" sz="1588" dirty="0">
                <a:solidFill>
                  <a:srgbClr val="FFFFFF"/>
                </a:solidFill>
                <a:latin typeface="Calibri"/>
                <a:cs typeface="Calibri"/>
              </a:rPr>
              <a:t>High Temperature &amp; Pressure</a:t>
            </a:r>
            <a:br>
              <a:rPr lang="en-CA" sz="1588" dirty="0">
                <a:solidFill>
                  <a:srgbClr val="000000"/>
                </a:solidFill>
                <a:latin typeface="Times New Roman"/>
              </a:rPr>
            </a:br>
            <a:r>
              <a:rPr lang="en-CA" sz="1588" dirty="0">
                <a:solidFill>
                  <a:srgbClr val="FFFFFF"/>
                </a:solidFill>
                <a:latin typeface="Calibri"/>
                <a:cs typeface="Calibri"/>
              </a:rPr>
              <a:t>transform buried dead</a:t>
            </a:r>
          </a:p>
          <a:p>
            <a:pPr>
              <a:lnSpc>
                <a:spcPts val="1906"/>
              </a:lnSpc>
            </a:pPr>
            <a:endParaRPr lang="en-CA" sz="1588" dirty="0">
              <a:solidFill>
                <a:srgbClr val="000000"/>
              </a:solidFill>
            </a:endParaRPr>
          </a:p>
        </p:txBody>
      </p:sp>
      <p:sp>
        <p:nvSpPr>
          <p:cNvPr id="8" name="TextBox 8"/>
          <p:cNvSpPr txBox="1"/>
          <p:nvPr/>
        </p:nvSpPr>
        <p:spPr>
          <a:xfrm>
            <a:off x="1583978" y="4960405"/>
            <a:ext cx="1883785" cy="474489"/>
          </a:xfrm>
          <a:prstGeom prst="rect">
            <a:avLst/>
          </a:prstGeom>
          <a:noFill/>
        </p:spPr>
        <p:txBody>
          <a:bodyPr vert="horz" wrap="none" lIns="0" tIns="0" rIns="0" bIns="0" rtlCol="0">
            <a:spAutoFit/>
          </a:bodyPr>
          <a:lstStyle/>
          <a:p>
            <a:pPr>
              <a:lnSpc>
                <a:spcPts val="1853"/>
              </a:lnSpc>
            </a:pPr>
            <a:r>
              <a:rPr lang="en-CA" sz="1588" dirty="0">
                <a:solidFill>
                  <a:srgbClr val="FFFFFF"/>
                </a:solidFill>
                <a:latin typeface="Calibri"/>
                <a:cs typeface="Calibri"/>
              </a:rPr>
              <a:t>organism into oil &amp; gas</a:t>
            </a:r>
          </a:p>
          <a:p>
            <a:pPr>
              <a:lnSpc>
                <a:spcPts val="1827"/>
              </a:lnSpc>
            </a:pPr>
            <a:endParaRPr lang="en-CA" sz="1588" dirty="0">
              <a:solidFill>
                <a:srgbClr val="000000"/>
              </a:solidFill>
            </a:endParaRPr>
          </a:p>
        </p:txBody>
      </p:sp>
      <p:sp>
        <p:nvSpPr>
          <p:cNvPr id="9" name="TextBox 9"/>
          <p:cNvSpPr txBox="1"/>
          <p:nvPr/>
        </p:nvSpPr>
        <p:spPr>
          <a:xfrm>
            <a:off x="1371600" y="5511978"/>
            <a:ext cx="3095976" cy="730969"/>
          </a:xfrm>
          <a:prstGeom prst="rect">
            <a:avLst/>
          </a:prstGeom>
          <a:noFill/>
        </p:spPr>
        <p:txBody>
          <a:bodyPr vert="horz" wrap="none" lIns="0" tIns="0" rIns="0" bIns="0" rtlCol="0">
            <a:spAutoFit/>
          </a:bodyPr>
          <a:lstStyle/>
          <a:p>
            <a:pPr indent="91445">
              <a:lnSpc>
                <a:spcPts val="1853"/>
              </a:lnSpc>
            </a:pPr>
            <a:r>
              <a:rPr lang="en-CA" sz="1588">
                <a:solidFill>
                  <a:srgbClr val="FFFFFF"/>
                </a:solidFill>
                <a:latin typeface="Calibri"/>
                <a:cs typeface="Calibri"/>
              </a:rPr>
              <a:t>Oil &amp; gas is also called </a:t>
            </a:r>
            <a:r>
              <a:rPr lang="en-CA" sz="1597" b="1">
                <a:solidFill>
                  <a:srgbClr val="FFFFFF"/>
                </a:solidFill>
                <a:latin typeface="Calibri Bold"/>
                <a:cs typeface="Calibri Bold"/>
              </a:rPr>
              <a:t>PETROLEUM</a:t>
            </a:r>
            <a:br>
              <a:rPr lang="en-CA" sz="1588">
                <a:solidFill>
                  <a:srgbClr val="000000"/>
                </a:solidFill>
                <a:latin typeface="Times New Roman"/>
              </a:rPr>
            </a:br>
            <a:r>
              <a:rPr lang="en-CA" sz="1588">
                <a:solidFill>
                  <a:srgbClr val="FFFFFF"/>
                </a:solidFill>
                <a:latin typeface="Calibri"/>
                <a:cs typeface="Calibri"/>
              </a:rPr>
              <a:t>which means “Rock Oil” in Latin word</a:t>
            </a:r>
          </a:p>
          <a:p>
            <a:pPr>
              <a:lnSpc>
                <a:spcPts val="1902"/>
              </a:lnSpc>
            </a:pPr>
            <a:endParaRPr lang="en-CA" sz="1588">
              <a:solidFill>
                <a:srgbClr val="000000"/>
              </a:solidFill>
            </a:endParaRPr>
          </a:p>
        </p:txBody>
      </p:sp>
      <p:sp>
        <p:nvSpPr>
          <p:cNvPr id="10" name="TextBox 10"/>
          <p:cNvSpPr txBox="1"/>
          <p:nvPr/>
        </p:nvSpPr>
        <p:spPr>
          <a:xfrm>
            <a:off x="6914030" y="3518647"/>
            <a:ext cx="3000565" cy="730969"/>
          </a:xfrm>
          <a:prstGeom prst="rect">
            <a:avLst/>
          </a:prstGeom>
          <a:noFill/>
        </p:spPr>
        <p:txBody>
          <a:bodyPr vert="horz" wrap="none" lIns="0" tIns="0" rIns="0" bIns="0" rtlCol="0">
            <a:spAutoFit/>
          </a:bodyPr>
          <a:lstStyle/>
          <a:p>
            <a:pPr>
              <a:lnSpc>
                <a:spcPts val="1853"/>
              </a:lnSpc>
              <a:tabLst>
                <a:tab pos="302575" algn="l"/>
              </a:tabLst>
            </a:pPr>
            <a:r>
              <a:rPr lang="en-CA" sz="1588">
                <a:solidFill>
                  <a:srgbClr val="FFFFFF"/>
                </a:solidFill>
                <a:latin typeface="Arial"/>
                <a:cs typeface="Arial"/>
              </a:rPr>
              <a:t>•</a:t>
            </a:r>
            <a:r>
              <a:rPr lang="en-CA" sz="1588">
                <a:solidFill>
                  <a:srgbClr val="FFFFFF"/>
                </a:solidFill>
                <a:latin typeface="Calibri"/>
                <a:cs typeface="Calibri"/>
              </a:rPr>
              <a:t>  Oil &amp; gas compound consist of</a:t>
            </a:r>
            <a:br>
              <a:rPr lang="en-CA" sz="1588">
                <a:solidFill>
                  <a:srgbClr val="000000"/>
                </a:solidFill>
                <a:latin typeface="Times New Roman"/>
              </a:rPr>
            </a:br>
            <a:r>
              <a:rPr lang="en-CA" sz="1588">
                <a:solidFill>
                  <a:srgbClr val="FFFFFF"/>
                </a:solidFill>
                <a:latin typeface="Calibri"/>
                <a:cs typeface="Calibri"/>
              </a:rPr>
              <a:t>	Carbon &amp; Hydrogen Atom, that’s</a:t>
            </a:r>
          </a:p>
          <a:p>
            <a:pPr>
              <a:lnSpc>
                <a:spcPts val="1906"/>
              </a:lnSpc>
            </a:pPr>
            <a:endParaRPr lang="en-CA" sz="1588">
              <a:solidFill>
                <a:srgbClr val="000000"/>
              </a:solidFill>
            </a:endParaRPr>
          </a:p>
        </p:txBody>
      </p:sp>
      <p:sp>
        <p:nvSpPr>
          <p:cNvPr id="11" name="TextBox 11"/>
          <p:cNvSpPr txBox="1"/>
          <p:nvPr/>
        </p:nvSpPr>
        <p:spPr>
          <a:xfrm>
            <a:off x="7216589" y="4011706"/>
            <a:ext cx="2615075"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why it is called HYDROCARBON.</a:t>
            </a:r>
          </a:p>
          <a:p>
            <a:pPr>
              <a:lnSpc>
                <a:spcPts val="1827"/>
              </a:lnSpc>
            </a:pPr>
            <a:endParaRPr lang="en-CA" sz="1588">
              <a:solidFill>
                <a:srgbClr val="000000"/>
              </a:solidFill>
            </a:endParaRPr>
          </a:p>
        </p:txBody>
      </p:sp>
      <p:sp>
        <p:nvSpPr>
          <p:cNvPr id="12" name="TextBox 12"/>
          <p:cNvSpPr txBox="1"/>
          <p:nvPr/>
        </p:nvSpPr>
        <p:spPr>
          <a:xfrm>
            <a:off x="6914030" y="4303059"/>
            <a:ext cx="2768771"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Arial"/>
                <a:cs typeface="Arial"/>
              </a:rPr>
              <a:t>•</a:t>
            </a:r>
            <a:r>
              <a:rPr lang="en-CA" sz="1588">
                <a:solidFill>
                  <a:srgbClr val="FFFFFF"/>
                </a:solidFill>
                <a:latin typeface="Calibri"/>
                <a:cs typeface="Calibri"/>
              </a:rPr>
              <a:t>  Crude Oil is liquid while Natural</a:t>
            </a:r>
          </a:p>
          <a:p>
            <a:pPr>
              <a:lnSpc>
                <a:spcPts val="1827"/>
              </a:lnSpc>
            </a:pPr>
            <a:endParaRPr lang="en-CA" sz="1588">
              <a:solidFill>
                <a:srgbClr val="000000"/>
              </a:solidFill>
            </a:endParaRPr>
          </a:p>
        </p:txBody>
      </p:sp>
      <p:sp>
        <p:nvSpPr>
          <p:cNvPr id="13" name="TextBox 13"/>
          <p:cNvSpPr txBox="1"/>
          <p:nvPr/>
        </p:nvSpPr>
        <p:spPr>
          <a:xfrm>
            <a:off x="7216588" y="4538383"/>
            <a:ext cx="2501582" cy="73096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Gas is gaseous hydrocarbon at</a:t>
            </a:r>
            <a:br>
              <a:rPr lang="en-CA" sz="1588">
                <a:solidFill>
                  <a:srgbClr val="000000"/>
                </a:solidFill>
                <a:latin typeface="Times New Roman"/>
              </a:rPr>
            </a:br>
            <a:r>
              <a:rPr lang="en-CA" sz="1588">
                <a:solidFill>
                  <a:srgbClr val="FFFFFF"/>
                </a:solidFill>
                <a:latin typeface="Calibri"/>
                <a:cs typeface="Calibri"/>
              </a:rPr>
              <a:t>room temperature.</a:t>
            </a:r>
          </a:p>
          <a:p>
            <a:pPr>
              <a:lnSpc>
                <a:spcPts val="1906"/>
              </a:lnSpc>
            </a:pPr>
            <a:endParaRPr lang="en-CA" sz="1588">
              <a:solidFill>
                <a:srgbClr val="000000"/>
              </a:solidFill>
            </a:endParaRPr>
          </a:p>
        </p:txBody>
      </p:sp>
    </p:spTree>
    <p:extLst>
      <p:ext uri="{BB962C8B-B14F-4D97-AF65-F5344CB8AC3E}">
        <p14:creationId xmlns:p14="http://schemas.microsoft.com/office/powerpoint/2010/main" val="2070986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304800" y="-52309"/>
            <a:ext cx="11277599" cy="6858000"/>
          </a:xfrm>
          <a:prstGeom prst="rect">
            <a:avLst/>
          </a:prstGeom>
        </p:spPr>
      </p:pic>
      <p:sp>
        <p:nvSpPr>
          <p:cNvPr id="12" name="TextBox 2"/>
          <p:cNvSpPr txBox="1"/>
          <p:nvPr/>
        </p:nvSpPr>
        <p:spPr>
          <a:xfrm>
            <a:off x="3204883" y="1187823"/>
            <a:ext cx="4574201"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Simplified Oil Refinery Diagram</a:t>
            </a:r>
          </a:p>
          <a:p>
            <a:pPr>
              <a:lnSpc>
                <a:spcPts val="3247"/>
              </a:lnSpc>
            </a:pPr>
            <a:endParaRPr lang="en-CA" sz="2827">
              <a:solidFill>
                <a:srgbClr val="000000"/>
              </a:solidFill>
            </a:endParaRPr>
          </a:p>
        </p:txBody>
      </p:sp>
      <p:sp>
        <p:nvSpPr>
          <p:cNvPr id="3" name="TextBox 3"/>
          <p:cNvSpPr txBox="1"/>
          <p:nvPr/>
        </p:nvSpPr>
        <p:spPr>
          <a:xfrm>
            <a:off x="7384677" y="1804148"/>
            <a:ext cx="1566519"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Calibri"/>
                <a:cs typeface="Calibri"/>
              </a:rPr>
              <a:t>Refinery Products :</a:t>
            </a:r>
          </a:p>
          <a:p>
            <a:pPr>
              <a:lnSpc>
                <a:spcPts val="1827"/>
              </a:lnSpc>
            </a:pPr>
            <a:endParaRPr lang="en-CA" sz="1588">
              <a:solidFill>
                <a:srgbClr val="000000"/>
              </a:solidFill>
            </a:endParaRPr>
          </a:p>
        </p:txBody>
      </p:sp>
      <p:sp>
        <p:nvSpPr>
          <p:cNvPr id="4" name="TextBox 4"/>
          <p:cNvSpPr txBox="1"/>
          <p:nvPr/>
        </p:nvSpPr>
        <p:spPr>
          <a:xfrm>
            <a:off x="7384677" y="2039471"/>
            <a:ext cx="1497013"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Light distillates :</a:t>
            </a:r>
          </a:p>
          <a:p>
            <a:pPr>
              <a:lnSpc>
                <a:spcPts val="1827"/>
              </a:lnSpc>
            </a:pPr>
            <a:endParaRPr lang="en-CA" sz="1588">
              <a:solidFill>
                <a:srgbClr val="000000"/>
              </a:solidFill>
            </a:endParaRPr>
          </a:p>
        </p:txBody>
      </p:sp>
      <p:sp>
        <p:nvSpPr>
          <p:cNvPr id="5" name="TextBox 5"/>
          <p:cNvSpPr txBox="1"/>
          <p:nvPr/>
        </p:nvSpPr>
        <p:spPr>
          <a:xfrm>
            <a:off x="8045824" y="2319618"/>
            <a:ext cx="1761251" cy="577081"/>
          </a:xfrm>
          <a:prstGeom prst="rect">
            <a:avLst/>
          </a:prstGeom>
          <a:noFill/>
        </p:spPr>
        <p:txBody>
          <a:bodyPr vert="horz" wrap="none" lIns="0" tIns="0" rIns="0" bIns="0" rtlCol="0">
            <a:spAutoFit/>
          </a:bodyPr>
          <a:lstStyle/>
          <a:p>
            <a:pPr>
              <a:lnSpc>
                <a:spcPts val="1500"/>
              </a:lnSpc>
            </a:pPr>
            <a:r>
              <a:rPr lang="en-CA" sz="1588">
                <a:solidFill>
                  <a:srgbClr val="FFFFFF"/>
                </a:solidFill>
                <a:latin typeface="Calibri"/>
                <a:cs typeface="Calibri"/>
              </a:rPr>
              <a:t>Liquid Petroleum Gas</a:t>
            </a:r>
            <a:br>
              <a:rPr lang="en-CA" sz="1588">
                <a:solidFill>
                  <a:srgbClr val="000000"/>
                </a:solidFill>
                <a:latin typeface="Times New Roman"/>
              </a:rPr>
            </a:br>
            <a:r>
              <a:rPr lang="en-CA" sz="1588">
                <a:solidFill>
                  <a:srgbClr val="FFFFFF"/>
                </a:solidFill>
                <a:latin typeface="Calibri"/>
                <a:cs typeface="Calibri"/>
              </a:rPr>
              <a:t>(LPG)</a:t>
            </a:r>
          </a:p>
          <a:p>
            <a:pPr>
              <a:lnSpc>
                <a:spcPts val="1500"/>
              </a:lnSpc>
            </a:pPr>
            <a:endParaRPr lang="en-CA" sz="1588">
              <a:solidFill>
                <a:srgbClr val="000000"/>
              </a:solidFill>
            </a:endParaRPr>
          </a:p>
        </p:txBody>
      </p:sp>
      <p:sp>
        <p:nvSpPr>
          <p:cNvPr id="6" name="TextBox 6"/>
          <p:cNvSpPr txBox="1"/>
          <p:nvPr/>
        </p:nvSpPr>
        <p:spPr>
          <a:xfrm>
            <a:off x="8045823" y="2723030"/>
            <a:ext cx="1378134"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Calibri"/>
                <a:cs typeface="Calibri"/>
              </a:rPr>
              <a:t>Gasoline (Petrol)</a:t>
            </a:r>
          </a:p>
          <a:p>
            <a:pPr>
              <a:lnSpc>
                <a:spcPts val="1827"/>
              </a:lnSpc>
            </a:pPr>
            <a:endParaRPr lang="en-CA" sz="1588">
              <a:solidFill>
                <a:srgbClr val="000000"/>
              </a:solidFill>
            </a:endParaRPr>
          </a:p>
        </p:txBody>
      </p:sp>
      <p:sp>
        <p:nvSpPr>
          <p:cNvPr id="7" name="TextBox 7"/>
          <p:cNvSpPr txBox="1"/>
          <p:nvPr/>
        </p:nvSpPr>
        <p:spPr>
          <a:xfrm>
            <a:off x="8045824" y="2991971"/>
            <a:ext cx="1708545" cy="769441"/>
          </a:xfrm>
          <a:prstGeom prst="rect">
            <a:avLst/>
          </a:prstGeom>
          <a:noFill/>
        </p:spPr>
        <p:txBody>
          <a:bodyPr vert="horz" wrap="none" lIns="0" tIns="0" rIns="0" bIns="0" rtlCol="0">
            <a:spAutoFit/>
          </a:bodyPr>
          <a:lstStyle/>
          <a:p>
            <a:pPr>
              <a:lnSpc>
                <a:spcPts val="1544"/>
              </a:lnSpc>
            </a:pPr>
            <a:r>
              <a:rPr lang="en-CA" sz="1588">
                <a:solidFill>
                  <a:srgbClr val="FFFFFF"/>
                </a:solidFill>
                <a:latin typeface="Calibri"/>
                <a:cs typeface="Calibri"/>
              </a:rPr>
              <a:t>Naphtha (flammable</a:t>
            </a:r>
            <a:br>
              <a:rPr lang="en-CA" sz="1588">
                <a:solidFill>
                  <a:srgbClr val="000000"/>
                </a:solidFill>
                <a:latin typeface="Times New Roman"/>
              </a:rPr>
            </a:br>
            <a:r>
              <a:rPr lang="en-CA" sz="1588">
                <a:solidFill>
                  <a:srgbClr val="FFFFFF"/>
                </a:solidFill>
                <a:latin typeface="Calibri"/>
                <a:cs typeface="Calibri"/>
              </a:rPr>
              <a:t>liquid hydrocarbon</a:t>
            </a:r>
            <a:br>
              <a:rPr lang="en-CA" sz="1588">
                <a:solidFill>
                  <a:srgbClr val="000000"/>
                </a:solidFill>
                <a:latin typeface="Times New Roman"/>
              </a:rPr>
            </a:br>
            <a:r>
              <a:rPr lang="en-CA" sz="1588">
                <a:solidFill>
                  <a:srgbClr val="FFFFFF"/>
                </a:solidFill>
                <a:latin typeface="Calibri"/>
                <a:cs typeface="Calibri"/>
              </a:rPr>
              <a:t>mixtures)</a:t>
            </a:r>
          </a:p>
          <a:p>
            <a:pPr>
              <a:lnSpc>
                <a:spcPts val="1544"/>
              </a:lnSpc>
            </a:pPr>
            <a:endParaRPr lang="en-CA" sz="1588">
              <a:solidFill>
                <a:srgbClr val="000000"/>
              </a:solidFill>
            </a:endParaRPr>
          </a:p>
        </p:txBody>
      </p:sp>
      <p:sp>
        <p:nvSpPr>
          <p:cNvPr id="8" name="TextBox 8"/>
          <p:cNvSpPr txBox="1"/>
          <p:nvPr/>
        </p:nvSpPr>
        <p:spPr>
          <a:xfrm>
            <a:off x="7384677" y="3585883"/>
            <a:ext cx="1678408" cy="730969"/>
          </a:xfrm>
          <a:prstGeom prst="rect">
            <a:avLst/>
          </a:prstGeom>
          <a:noFill/>
        </p:spPr>
        <p:txBody>
          <a:bodyPr vert="horz" wrap="none" lIns="0" tIns="0" rIns="0" bIns="0" rtlCol="0">
            <a:spAutoFit/>
          </a:bodyPr>
          <a:lstStyle/>
          <a:p>
            <a:pPr>
              <a:lnSpc>
                <a:spcPts val="1853"/>
              </a:lnSpc>
              <a:tabLst>
                <a:tab pos="661182" algn="l"/>
              </a:tabLst>
            </a:pPr>
            <a:r>
              <a:rPr lang="en-CA" sz="1588">
                <a:solidFill>
                  <a:srgbClr val="FFFFFF"/>
                </a:solidFill>
                <a:latin typeface="Arial"/>
                <a:cs typeface="Arial"/>
              </a:rPr>
              <a:t>•</a:t>
            </a:r>
            <a:r>
              <a:rPr lang="en-CA" sz="1588">
                <a:solidFill>
                  <a:srgbClr val="FFFFFF"/>
                </a:solidFill>
                <a:latin typeface="Calibri"/>
                <a:cs typeface="Calibri"/>
              </a:rPr>
              <a:t>  Middle distillates :</a:t>
            </a:r>
            <a:br>
              <a:rPr lang="en-CA" sz="1588">
                <a:solidFill>
                  <a:srgbClr val="000000"/>
                </a:solidFill>
                <a:latin typeface="Times New Roman"/>
              </a:rPr>
            </a:br>
            <a:r>
              <a:rPr lang="en-CA" sz="1588">
                <a:solidFill>
                  <a:srgbClr val="FFFFFF"/>
                </a:solidFill>
                <a:latin typeface="Calibri"/>
                <a:cs typeface="Calibri"/>
              </a:rPr>
              <a:t>	Kerosene</a:t>
            </a:r>
          </a:p>
          <a:p>
            <a:pPr>
              <a:lnSpc>
                <a:spcPts val="1853"/>
              </a:lnSpc>
            </a:pPr>
            <a:endParaRPr lang="en-CA" sz="1588">
              <a:solidFill>
                <a:srgbClr val="000000"/>
              </a:solidFill>
            </a:endParaRPr>
          </a:p>
        </p:txBody>
      </p:sp>
      <p:sp>
        <p:nvSpPr>
          <p:cNvPr id="9" name="TextBox 9"/>
          <p:cNvSpPr txBox="1"/>
          <p:nvPr/>
        </p:nvSpPr>
        <p:spPr>
          <a:xfrm>
            <a:off x="8045824" y="4067735"/>
            <a:ext cx="1070549" cy="974626"/>
          </a:xfrm>
          <a:prstGeom prst="rect">
            <a:avLst/>
          </a:prstGeom>
          <a:noFill/>
        </p:spPr>
        <p:txBody>
          <a:bodyPr vert="horz" wrap="none" lIns="0" tIns="0" rIns="0" bIns="0" rtlCol="0">
            <a:spAutoFit/>
          </a:bodyPr>
          <a:lstStyle/>
          <a:p>
            <a:pPr>
              <a:lnSpc>
                <a:spcPts val="1897"/>
              </a:lnSpc>
            </a:pPr>
            <a:r>
              <a:rPr lang="en-CA" sz="1588">
                <a:solidFill>
                  <a:srgbClr val="FFFFFF"/>
                </a:solidFill>
                <a:latin typeface="Calibri"/>
                <a:cs typeface="Calibri"/>
              </a:rPr>
              <a:t>Diesel Fuel</a:t>
            </a:r>
            <a:br>
              <a:rPr lang="en-CA" sz="1588">
                <a:solidFill>
                  <a:srgbClr val="000000"/>
                </a:solidFill>
                <a:latin typeface="Times New Roman"/>
              </a:rPr>
            </a:br>
            <a:r>
              <a:rPr lang="en-CA" sz="1588">
                <a:solidFill>
                  <a:srgbClr val="FFFFFF"/>
                </a:solidFill>
                <a:latin typeface="Calibri"/>
                <a:cs typeface="Calibri"/>
              </a:rPr>
              <a:t>Heating Oil</a:t>
            </a:r>
            <a:br>
              <a:rPr lang="en-CA" sz="1588">
                <a:solidFill>
                  <a:srgbClr val="000000"/>
                </a:solidFill>
                <a:latin typeface="Times New Roman"/>
              </a:rPr>
            </a:br>
            <a:r>
              <a:rPr lang="en-CA" sz="1588">
                <a:solidFill>
                  <a:srgbClr val="FFFFFF"/>
                </a:solidFill>
                <a:latin typeface="Calibri"/>
                <a:cs typeface="Calibri"/>
              </a:rPr>
              <a:t>Light Fuel Oil</a:t>
            </a:r>
          </a:p>
          <a:p>
            <a:pPr>
              <a:lnSpc>
                <a:spcPts val="1897"/>
              </a:lnSpc>
            </a:pPr>
            <a:endParaRPr lang="en-CA" sz="1588">
              <a:solidFill>
                <a:srgbClr val="000000"/>
              </a:solidFill>
            </a:endParaRPr>
          </a:p>
        </p:txBody>
      </p:sp>
      <p:sp>
        <p:nvSpPr>
          <p:cNvPr id="10" name="TextBox 10"/>
          <p:cNvSpPr txBox="1"/>
          <p:nvPr/>
        </p:nvSpPr>
        <p:spPr>
          <a:xfrm>
            <a:off x="7384676" y="4796118"/>
            <a:ext cx="1843518" cy="730969"/>
          </a:xfrm>
          <a:prstGeom prst="rect">
            <a:avLst/>
          </a:prstGeom>
          <a:noFill/>
        </p:spPr>
        <p:txBody>
          <a:bodyPr vert="horz" wrap="none" lIns="0" tIns="0" rIns="0" bIns="0" rtlCol="0">
            <a:spAutoFit/>
          </a:bodyPr>
          <a:lstStyle/>
          <a:p>
            <a:pPr>
              <a:lnSpc>
                <a:spcPts val="1853"/>
              </a:lnSpc>
              <a:tabLst>
                <a:tab pos="661182" algn="l"/>
              </a:tabLst>
            </a:pPr>
            <a:r>
              <a:rPr lang="en-CA" sz="1588">
                <a:solidFill>
                  <a:srgbClr val="FFFFFF"/>
                </a:solidFill>
                <a:latin typeface="Arial"/>
                <a:cs typeface="Arial"/>
              </a:rPr>
              <a:t>•</a:t>
            </a:r>
            <a:r>
              <a:rPr lang="en-CA" sz="1588">
                <a:solidFill>
                  <a:srgbClr val="FFFFFF"/>
                </a:solidFill>
                <a:latin typeface="Calibri"/>
                <a:cs typeface="Calibri"/>
              </a:rPr>
              <a:t>  Heavy distillates :</a:t>
            </a:r>
            <a:br>
              <a:rPr lang="en-CA" sz="1588">
                <a:solidFill>
                  <a:srgbClr val="000000"/>
                </a:solidFill>
                <a:latin typeface="Times New Roman"/>
              </a:rPr>
            </a:br>
            <a:r>
              <a:rPr lang="en-CA" sz="1588">
                <a:solidFill>
                  <a:srgbClr val="FFFFFF"/>
                </a:solidFill>
                <a:latin typeface="Calibri"/>
                <a:cs typeface="Calibri"/>
              </a:rPr>
              <a:t>	Heavy Fuel Oil</a:t>
            </a:r>
          </a:p>
          <a:p>
            <a:pPr>
              <a:lnSpc>
                <a:spcPts val="1853"/>
              </a:lnSpc>
            </a:pPr>
            <a:endParaRPr lang="en-CA" sz="1588">
              <a:solidFill>
                <a:srgbClr val="000000"/>
              </a:solidFill>
            </a:endParaRPr>
          </a:p>
        </p:txBody>
      </p:sp>
      <p:sp>
        <p:nvSpPr>
          <p:cNvPr id="11" name="TextBox 11"/>
          <p:cNvSpPr txBox="1"/>
          <p:nvPr/>
        </p:nvSpPr>
        <p:spPr>
          <a:xfrm>
            <a:off x="8045824" y="5289177"/>
            <a:ext cx="1251818" cy="73096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Bunker Fuel Oil</a:t>
            </a:r>
            <a:br>
              <a:rPr lang="en-CA" sz="1588">
                <a:solidFill>
                  <a:srgbClr val="000000"/>
                </a:solidFill>
                <a:latin typeface="Times New Roman"/>
              </a:rPr>
            </a:br>
            <a:r>
              <a:rPr lang="en-CA" sz="1588">
                <a:solidFill>
                  <a:srgbClr val="FFFFFF"/>
                </a:solidFill>
                <a:latin typeface="Calibri"/>
                <a:cs typeface="Calibri"/>
              </a:rPr>
              <a:t>Asphalt</a:t>
            </a:r>
          </a:p>
          <a:p>
            <a:pPr>
              <a:lnSpc>
                <a:spcPts val="1853"/>
              </a:lnSpc>
            </a:pPr>
            <a:endParaRPr lang="en-CA" sz="1588">
              <a:solidFill>
                <a:srgbClr val="000000"/>
              </a:solidFill>
            </a:endParaRPr>
          </a:p>
        </p:txBody>
      </p:sp>
    </p:spTree>
    <p:extLst>
      <p:ext uri="{BB962C8B-B14F-4D97-AF65-F5344CB8AC3E}">
        <p14:creationId xmlns:p14="http://schemas.microsoft.com/office/powerpoint/2010/main" val="211145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72748"/>
          </a:xfrm>
          <a:prstGeom prst="rect">
            <a:avLst/>
          </a:prstGeom>
        </p:spPr>
      </p:pic>
      <p:sp>
        <p:nvSpPr>
          <p:cNvPr id="3" name="TextBox 2"/>
          <p:cNvSpPr txBox="1"/>
          <p:nvPr/>
        </p:nvSpPr>
        <p:spPr>
          <a:xfrm>
            <a:off x="3204883" y="537882"/>
            <a:ext cx="5277214"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More Complex Oil Refinery Diagram</a:t>
            </a:r>
          </a:p>
          <a:p>
            <a:pPr>
              <a:lnSpc>
                <a:spcPts val="3247"/>
              </a:lnSpc>
            </a:pPr>
            <a:endParaRPr lang="en-CA" sz="2827">
              <a:solidFill>
                <a:srgbClr val="000000"/>
              </a:solidFill>
            </a:endParaRPr>
          </a:p>
        </p:txBody>
      </p:sp>
    </p:spTree>
    <p:extLst>
      <p:ext uri="{BB962C8B-B14F-4D97-AF65-F5344CB8AC3E}">
        <p14:creationId xmlns:p14="http://schemas.microsoft.com/office/powerpoint/2010/main" val="3848915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72748"/>
          </a:xfrm>
          <a:prstGeom prst="rect">
            <a:avLst/>
          </a:prstGeom>
        </p:spPr>
      </p:pic>
      <p:sp>
        <p:nvSpPr>
          <p:cNvPr id="16" name="TextBox 2"/>
          <p:cNvSpPr txBox="1"/>
          <p:nvPr/>
        </p:nvSpPr>
        <p:spPr>
          <a:xfrm>
            <a:off x="2557159" y="1172008"/>
            <a:ext cx="2099549" cy="820738"/>
          </a:xfrm>
          <a:prstGeom prst="rect">
            <a:avLst/>
          </a:prstGeom>
          <a:noFill/>
        </p:spPr>
        <p:txBody>
          <a:bodyPr vert="horz" wrap="none" lIns="0" tIns="0" rIns="0" bIns="0" rtlCol="0">
            <a:spAutoFit/>
          </a:bodyPr>
          <a:lstStyle/>
          <a:p>
            <a:pPr>
              <a:lnSpc>
                <a:spcPts val="3247"/>
              </a:lnSpc>
            </a:pPr>
            <a:r>
              <a:rPr lang="en-CA" sz="2827" dirty="0">
                <a:solidFill>
                  <a:srgbClr val="FFC000"/>
                </a:solidFill>
                <a:latin typeface="Calibri"/>
                <a:cs typeface="Calibri"/>
              </a:rPr>
              <a:t>Petrochemical</a:t>
            </a:r>
          </a:p>
          <a:p>
            <a:pPr>
              <a:lnSpc>
                <a:spcPts val="3247"/>
              </a:lnSpc>
            </a:pPr>
            <a:endParaRPr lang="en-CA" sz="2827" dirty="0">
              <a:solidFill>
                <a:srgbClr val="000000"/>
              </a:solidFill>
            </a:endParaRPr>
          </a:p>
        </p:txBody>
      </p:sp>
      <p:sp>
        <p:nvSpPr>
          <p:cNvPr id="3" name="TextBox 3"/>
          <p:cNvSpPr txBox="1"/>
          <p:nvPr/>
        </p:nvSpPr>
        <p:spPr>
          <a:xfrm>
            <a:off x="5804647" y="1546412"/>
            <a:ext cx="721288" cy="384721"/>
          </a:xfrm>
          <a:prstGeom prst="rect">
            <a:avLst/>
          </a:prstGeom>
          <a:noFill/>
        </p:spPr>
        <p:txBody>
          <a:bodyPr vert="horz" wrap="none" lIns="0" tIns="0" rIns="0" bIns="0" rtlCol="0">
            <a:spAutoFit/>
          </a:bodyPr>
          <a:lstStyle/>
          <a:p>
            <a:pPr>
              <a:lnSpc>
                <a:spcPts val="1535"/>
              </a:lnSpc>
            </a:pPr>
            <a:r>
              <a:rPr lang="en-CA" sz="1588" dirty="0">
                <a:solidFill>
                  <a:srgbClr val="FFFF00"/>
                </a:solidFill>
                <a:latin typeface="Calibri"/>
                <a:cs typeface="Calibri"/>
              </a:rPr>
              <a:t>ethylene</a:t>
            </a:r>
          </a:p>
          <a:p>
            <a:pPr>
              <a:lnSpc>
                <a:spcPts val="1535"/>
              </a:lnSpc>
            </a:pPr>
            <a:endParaRPr lang="en-CA" sz="1588" dirty="0">
              <a:solidFill>
                <a:srgbClr val="FFFF00"/>
              </a:solidFill>
              <a:latin typeface="Calibri"/>
              <a:cs typeface="Calibri"/>
            </a:endParaRPr>
          </a:p>
        </p:txBody>
      </p:sp>
      <p:sp>
        <p:nvSpPr>
          <p:cNvPr id="4" name="TextBox 4"/>
          <p:cNvSpPr txBox="1"/>
          <p:nvPr/>
        </p:nvSpPr>
        <p:spPr>
          <a:xfrm>
            <a:off x="7104530" y="1546412"/>
            <a:ext cx="837280" cy="461665"/>
          </a:xfrm>
          <a:prstGeom prst="rect">
            <a:avLst/>
          </a:prstGeom>
          <a:noFill/>
        </p:spPr>
        <p:txBody>
          <a:bodyPr vert="horz" wrap="none" lIns="0" tIns="0" rIns="0" bIns="0" rtlCol="0">
            <a:spAutoFit/>
          </a:bodyPr>
          <a:lstStyle/>
          <a:p>
            <a:pPr>
              <a:lnSpc>
                <a:spcPts val="1827"/>
              </a:lnSpc>
            </a:pPr>
            <a:r>
              <a:rPr lang="en-CA" sz="1588">
                <a:solidFill>
                  <a:srgbClr val="FFFF00"/>
                </a:solidFill>
                <a:latin typeface="Calibri"/>
                <a:cs typeface="Calibri"/>
              </a:rPr>
              <a:t>propylene</a:t>
            </a:r>
          </a:p>
          <a:p>
            <a:pPr>
              <a:lnSpc>
                <a:spcPts val="1827"/>
              </a:lnSpc>
            </a:pPr>
            <a:endParaRPr lang="en-CA" sz="1588">
              <a:solidFill>
                <a:srgbClr val="FFFF00"/>
              </a:solidFill>
              <a:latin typeface="Calibri"/>
              <a:cs typeface="Calibri"/>
            </a:endParaRPr>
          </a:p>
        </p:txBody>
      </p:sp>
      <p:sp>
        <p:nvSpPr>
          <p:cNvPr id="5" name="TextBox 5"/>
          <p:cNvSpPr txBox="1"/>
          <p:nvPr/>
        </p:nvSpPr>
        <p:spPr>
          <a:xfrm>
            <a:off x="8404412" y="1568824"/>
            <a:ext cx="842282" cy="461665"/>
          </a:xfrm>
          <a:prstGeom prst="rect">
            <a:avLst/>
          </a:prstGeom>
          <a:noFill/>
        </p:spPr>
        <p:txBody>
          <a:bodyPr vert="horz" wrap="none" lIns="0" tIns="0" rIns="0" bIns="0" rtlCol="0">
            <a:spAutoFit/>
          </a:bodyPr>
          <a:lstStyle/>
          <a:p>
            <a:pPr>
              <a:lnSpc>
                <a:spcPts val="1827"/>
              </a:lnSpc>
            </a:pPr>
            <a:r>
              <a:rPr lang="en-CA" sz="1588">
                <a:solidFill>
                  <a:srgbClr val="FFFF00"/>
                </a:solidFill>
                <a:latin typeface="Calibri"/>
                <a:cs typeface="Calibri"/>
              </a:rPr>
              <a:t>butadiene</a:t>
            </a:r>
          </a:p>
          <a:p>
            <a:pPr>
              <a:lnSpc>
                <a:spcPts val="1827"/>
              </a:lnSpc>
            </a:pPr>
            <a:endParaRPr lang="en-CA" sz="1588">
              <a:solidFill>
                <a:srgbClr val="FFFF00"/>
              </a:solidFill>
              <a:latin typeface="Calibri"/>
              <a:cs typeface="Calibri"/>
            </a:endParaRPr>
          </a:p>
        </p:txBody>
      </p:sp>
      <p:sp>
        <p:nvSpPr>
          <p:cNvPr id="6" name="TextBox 6"/>
          <p:cNvSpPr txBox="1"/>
          <p:nvPr/>
        </p:nvSpPr>
        <p:spPr>
          <a:xfrm>
            <a:off x="3081618" y="1804148"/>
            <a:ext cx="4159665" cy="461665"/>
          </a:xfrm>
          <a:prstGeom prst="rect">
            <a:avLst/>
          </a:prstGeom>
          <a:noFill/>
        </p:spPr>
        <p:txBody>
          <a:bodyPr vert="horz" wrap="none" lIns="0" tIns="0" rIns="0" bIns="0" rtlCol="0">
            <a:spAutoFit/>
          </a:bodyPr>
          <a:lstStyle/>
          <a:p>
            <a:pPr>
              <a:lnSpc>
                <a:spcPts val="1827"/>
              </a:lnSpc>
            </a:pPr>
            <a:r>
              <a:rPr lang="en-CA" sz="1588">
                <a:solidFill>
                  <a:srgbClr val="FFFFFF"/>
                </a:solidFill>
                <a:latin typeface="Arial"/>
                <a:cs typeface="Arial"/>
              </a:rPr>
              <a:t>•</a:t>
            </a:r>
            <a:r>
              <a:rPr lang="en-CA" sz="1588">
                <a:solidFill>
                  <a:srgbClr val="FFFFFF"/>
                </a:solidFill>
                <a:latin typeface="Calibri"/>
                <a:cs typeface="Calibri"/>
              </a:rPr>
              <a:t>  It is a chemical product derived from petroleum.</a:t>
            </a:r>
          </a:p>
          <a:p>
            <a:pPr>
              <a:lnSpc>
                <a:spcPts val="1827"/>
              </a:lnSpc>
            </a:pPr>
            <a:endParaRPr lang="en-CA" sz="1588">
              <a:solidFill>
                <a:srgbClr val="000000"/>
              </a:solidFill>
            </a:endParaRPr>
          </a:p>
        </p:txBody>
      </p:sp>
      <p:sp>
        <p:nvSpPr>
          <p:cNvPr id="7" name="TextBox 7"/>
          <p:cNvSpPr txBox="1"/>
          <p:nvPr/>
        </p:nvSpPr>
        <p:spPr>
          <a:xfrm>
            <a:off x="3081618" y="2039471"/>
            <a:ext cx="6904262" cy="436017"/>
          </a:xfrm>
          <a:prstGeom prst="rect">
            <a:avLst/>
          </a:prstGeom>
          <a:noFill/>
        </p:spPr>
        <p:txBody>
          <a:bodyPr vert="horz" wrap="none" lIns="0" tIns="0" rIns="0" bIns="0" rtlCol="0">
            <a:spAutoFit/>
          </a:bodyPr>
          <a:lstStyle/>
          <a:p>
            <a:pPr>
              <a:lnSpc>
                <a:spcPts val="1725"/>
              </a:lnSpc>
              <a:tabLst>
                <a:tab pos="302575" algn="l"/>
              </a:tabLst>
            </a:pPr>
            <a:r>
              <a:rPr lang="en-CA" sz="1504">
                <a:solidFill>
                  <a:srgbClr val="FFFFFF"/>
                </a:solidFill>
                <a:latin typeface="Arial"/>
                <a:cs typeface="Arial"/>
              </a:rPr>
              <a:t>•</a:t>
            </a:r>
            <a:r>
              <a:rPr lang="en-CA" sz="1504">
                <a:solidFill>
                  <a:srgbClr val="FFFFFF"/>
                </a:solidFill>
                <a:latin typeface="Calibri"/>
                <a:cs typeface="Calibri"/>
              </a:rPr>
              <a:t>	Primary petrochemical are divided into 3 groups based on their chemical structures :</a:t>
            </a:r>
          </a:p>
          <a:p>
            <a:pPr>
              <a:lnSpc>
                <a:spcPts val="1725"/>
              </a:lnSpc>
            </a:pPr>
            <a:endParaRPr lang="en-CA" sz="1504">
              <a:solidFill>
                <a:srgbClr val="000000"/>
              </a:solidFill>
            </a:endParaRPr>
          </a:p>
        </p:txBody>
      </p:sp>
      <p:sp>
        <p:nvSpPr>
          <p:cNvPr id="8" name="TextBox 8"/>
          <p:cNvSpPr txBox="1"/>
          <p:nvPr/>
        </p:nvSpPr>
        <p:spPr>
          <a:xfrm>
            <a:off x="3742765" y="2308412"/>
            <a:ext cx="6238696" cy="1154162"/>
          </a:xfrm>
          <a:prstGeom prst="rect">
            <a:avLst/>
          </a:prstGeom>
          <a:noFill/>
        </p:spPr>
        <p:txBody>
          <a:bodyPr vert="horz" wrap="none" lIns="0" tIns="0" rIns="0" bIns="0" rtlCol="0">
            <a:spAutoFit/>
          </a:bodyPr>
          <a:lstStyle/>
          <a:p>
            <a:pPr>
              <a:lnSpc>
                <a:spcPts val="1522"/>
              </a:lnSpc>
            </a:pPr>
            <a:r>
              <a:rPr lang="en-CA" sz="1588">
                <a:solidFill>
                  <a:srgbClr val="FFFFFF"/>
                </a:solidFill>
                <a:latin typeface="Calibri"/>
                <a:cs typeface="Calibri"/>
              </a:rPr>
              <a:t>Olefins includes ethylene (C</a:t>
            </a:r>
            <a:r>
              <a:rPr lang="en-CA" sz="1059">
                <a:solidFill>
                  <a:srgbClr val="FFFFFF"/>
                </a:solidFill>
                <a:latin typeface="Calibri"/>
                <a:cs typeface="Calibri"/>
              </a:rPr>
              <a:t>2</a:t>
            </a:r>
            <a:r>
              <a:rPr lang="en-CA" sz="1588">
                <a:solidFill>
                  <a:srgbClr val="FFFFFF"/>
                </a:solidFill>
                <a:latin typeface="Calibri"/>
                <a:cs typeface="Calibri"/>
              </a:rPr>
              <a:t>H</a:t>
            </a:r>
            <a:r>
              <a:rPr lang="en-CA" sz="1059">
                <a:solidFill>
                  <a:srgbClr val="FFFFFF"/>
                </a:solidFill>
                <a:latin typeface="Calibri"/>
                <a:cs typeface="Calibri"/>
              </a:rPr>
              <a:t>4</a:t>
            </a:r>
            <a:r>
              <a:rPr lang="en-CA" sz="1588">
                <a:solidFill>
                  <a:srgbClr val="FFFFFF"/>
                </a:solidFill>
                <a:latin typeface="Calibri"/>
                <a:cs typeface="Calibri"/>
              </a:rPr>
              <a:t>), propylene (C</a:t>
            </a:r>
            <a:r>
              <a:rPr lang="en-CA" sz="1059">
                <a:solidFill>
                  <a:srgbClr val="FFFFFF"/>
                </a:solidFill>
                <a:latin typeface="Calibri"/>
                <a:cs typeface="Calibri"/>
              </a:rPr>
              <a:t>3</a:t>
            </a:r>
            <a:r>
              <a:rPr lang="en-CA" sz="1588">
                <a:solidFill>
                  <a:srgbClr val="FFFFFF"/>
                </a:solidFill>
                <a:latin typeface="Calibri"/>
                <a:cs typeface="Calibri"/>
              </a:rPr>
              <a:t>H</a:t>
            </a:r>
            <a:r>
              <a:rPr lang="en-CA" sz="1059">
                <a:solidFill>
                  <a:srgbClr val="FFFFFF"/>
                </a:solidFill>
                <a:latin typeface="Calibri"/>
                <a:cs typeface="Calibri"/>
              </a:rPr>
              <a:t>6</a:t>
            </a:r>
            <a:r>
              <a:rPr lang="en-CA" sz="1588">
                <a:solidFill>
                  <a:srgbClr val="FFFFFF"/>
                </a:solidFill>
                <a:latin typeface="Calibri"/>
                <a:cs typeface="Calibri"/>
              </a:rPr>
              <a:t>), and butadiene (C</a:t>
            </a:r>
            <a:r>
              <a:rPr lang="en-CA" sz="1059">
                <a:solidFill>
                  <a:srgbClr val="FFFFFF"/>
                </a:solidFill>
                <a:latin typeface="Calibri"/>
                <a:cs typeface="Calibri"/>
              </a:rPr>
              <a:t>4</a:t>
            </a:r>
            <a:r>
              <a:rPr lang="en-CA" sz="1588">
                <a:solidFill>
                  <a:srgbClr val="FFFFFF"/>
                </a:solidFill>
                <a:latin typeface="Calibri"/>
                <a:cs typeface="Calibri"/>
              </a:rPr>
              <a:t>H</a:t>
            </a:r>
            <a:r>
              <a:rPr lang="en-CA" sz="1059">
                <a:solidFill>
                  <a:srgbClr val="FFFFFF"/>
                </a:solidFill>
                <a:latin typeface="Calibri"/>
                <a:cs typeface="Calibri"/>
              </a:rPr>
              <a:t>6</a:t>
            </a:r>
            <a:r>
              <a:rPr lang="en-CA" sz="1588">
                <a:solidFill>
                  <a:srgbClr val="FFFFFF"/>
                </a:solidFill>
                <a:latin typeface="Calibri"/>
                <a:cs typeface="Calibri"/>
              </a:rPr>
              <a:t>).</a:t>
            </a:r>
            <a:br>
              <a:rPr lang="en-CA" sz="1588">
                <a:solidFill>
                  <a:srgbClr val="000000"/>
                </a:solidFill>
                <a:latin typeface="Times New Roman"/>
              </a:rPr>
            </a:br>
            <a:r>
              <a:rPr lang="en-CA" sz="1588">
                <a:solidFill>
                  <a:srgbClr val="FFFFFF"/>
                </a:solidFill>
                <a:latin typeface="Calibri"/>
                <a:cs typeface="Calibri"/>
              </a:rPr>
              <a:t>Ethylene and propylene are important sources of industry chemicals and</a:t>
            </a:r>
            <a:br>
              <a:rPr lang="en-CA" sz="1588">
                <a:solidFill>
                  <a:srgbClr val="000000"/>
                </a:solidFill>
                <a:latin typeface="Times New Roman"/>
              </a:rPr>
            </a:br>
            <a:r>
              <a:rPr lang="en-CA" sz="1588">
                <a:solidFill>
                  <a:srgbClr val="FFFFFF"/>
                </a:solidFill>
                <a:latin typeface="Calibri"/>
                <a:cs typeface="Calibri"/>
              </a:rPr>
              <a:t>plastic products. Butadiene is used in making synthetic rubber. Olefin is</a:t>
            </a:r>
            <a:br>
              <a:rPr lang="en-CA" sz="1588">
                <a:solidFill>
                  <a:srgbClr val="000000"/>
                </a:solidFill>
                <a:latin typeface="Times New Roman"/>
              </a:rPr>
            </a:br>
            <a:r>
              <a:rPr lang="en-CA" sz="1588">
                <a:solidFill>
                  <a:srgbClr val="FFFFFF"/>
                </a:solidFill>
                <a:latin typeface="Calibri"/>
                <a:cs typeface="Calibri"/>
              </a:rPr>
              <a:t>produced by fluid catalytic cracking of petroleum fraction or steam cracking</a:t>
            </a:r>
            <a:br>
              <a:rPr lang="en-CA" sz="1588">
                <a:solidFill>
                  <a:srgbClr val="000000"/>
                </a:solidFill>
                <a:latin typeface="Times New Roman"/>
              </a:rPr>
            </a:br>
            <a:r>
              <a:rPr lang="en-CA" sz="1588">
                <a:solidFill>
                  <a:srgbClr val="FFFFFF"/>
                </a:solidFill>
                <a:latin typeface="Calibri"/>
                <a:cs typeface="Calibri"/>
              </a:rPr>
              <a:t>of natural gas liquid.</a:t>
            </a:r>
          </a:p>
          <a:p>
            <a:pPr>
              <a:lnSpc>
                <a:spcPts val="1522"/>
              </a:lnSpc>
            </a:pPr>
            <a:endParaRPr lang="en-CA" sz="1588">
              <a:solidFill>
                <a:srgbClr val="000000"/>
              </a:solidFill>
            </a:endParaRPr>
          </a:p>
        </p:txBody>
      </p:sp>
      <p:sp>
        <p:nvSpPr>
          <p:cNvPr id="9" name="TextBox 9"/>
          <p:cNvSpPr txBox="1"/>
          <p:nvPr/>
        </p:nvSpPr>
        <p:spPr>
          <a:xfrm>
            <a:off x="3742765" y="3316941"/>
            <a:ext cx="6205417" cy="1154162"/>
          </a:xfrm>
          <a:prstGeom prst="rect">
            <a:avLst/>
          </a:prstGeom>
          <a:noFill/>
        </p:spPr>
        <p:txBody>
          <a:bodyPr vert="horz" wrap="none" lIns="0" tIns="0" rIns="0" bIns="0" rtlCol="0">
            <a:spAutoFit/>
          </a:bodyPr>
          <a:lstStyle/>
          <a:p>
            <a:pPr>
              <a:lnSpc>
                <a:spcPts val="1522"/>
              </a:lnSpc>
            </a:pPr>
            <a:r>
              <a:rPr lang="en-CA" sz="1588" dirty="0">
                <a:solidFill>
                  <a:srgbClr val="FFFFFF"/>
                </a:solidFill>
                <a:latin typeface="Calibri"/>
                <a:cs typeface="Calibri"/>
              </a:rPr>
              <a:t>Aromatics includes benzene (C</a:t>
            </a:r>
            <a:r>
              <a:rPr lang="en-CA" sz="1059" dirty="0">
                <a:solidFill>
                  <a:srgbClr val="FFFFFF"/>
                </a:solidFill>
                <a:latin typeface="Calibri"/>
                <a:cs typeface="Calibri"/>
              </a:rPr>
              <a:t>6</a:t>
            </a:r>
            <a:r>
              <a:rPr lang="en-CA" sz="1588" dirty="0">
                <a:solidFill>
                  <a:srgbClr val="FFFFFF"/>
                </a:solidFill>
                <a:latin typeface="Calibri"/>
                <a:cs typeface="Calibri"/>
              </a:rPr>
              <a:t>H</a:t>
            </a:r>
            <a:r>
              <a:rPr lang="en-CA" sz="1059" dirty="0">
                <a:solidFill>
                  <a:srgbClr val="FFFFFF"/>
                </a:solidFill>
                <a:latin typeface="Calibri"/>
                <a:cs typeface="Calibri"/>
              </a:rPr>
              <a:t>6</a:t>
            </a:r>
            <a:r>
              <a:rPr lang="en-CA" sz="1588" dirty="0">
                <a:solidFill>
                  <a:srgbClr val="FFFFFF"/>
                </a:solidFill>
                <a:latin typeface="Calibri"/>
                <a:cs typeface="Calibri"/>
              </a:rPr>
              <a:t>), toluene (C</a:t>
            </a:r>
            <a:r>
              <a:rPr lang="en-CA" sz="1059" dirty="0">
                <a:solidFill>
                  <a:srgbClr val="FFFFFF"/>
                </a:solidFill>
                <a:latin typeface="Calibri"/>
                <a:cs typeface="Calibri"/>
              </a:rPr>
              <a:t>7</a:t>
            </a:r>
            <a:r>
              <a:rPr lang="en-CA" sz="1588" dirty="0">
                <a:solidFill>
                  <a:srgbClr val="FFFFFF"/>
                </a:solidFill>
                <a:latin typeface="Calibri"/>
                <a:cs typeface="Calibri"/>
              </a:rPr>
              <a:t>H</a:t>
            </a:r>
            <a:r>
              <a:rPr lang="en-CA" sz="1059" dirty="0">
                <a:solidFill>
                  <a:srgbClr val="FFFFFF"/>
                </a:solidFill>
                <a:latin typeface="Calibri"/>
                <a:cs typeface="Calibri"/>
              </a:rPr>
              <a:t>8</a:t>
            </a:r>
            <a:r>
              <a:rPr lang="en-CA" sz="1588" dirty="0">
                <a:solidFill>
                  <a:srgbClr val="FFFFFF"/>
                </a:solidFill>
                <a:latin typeface="Calibri"/>
                <a:cs typeface="Calibri"/>
              </a:rPr>
              <a:t>), and xylenes (C</a:t>
            </a:r>
            <a:r>
              <a:rPr lang="en-CA" sz="1059" dirty="0">
                <a:solidFill>
                  <a:srgbClr val="FFFFFF"/>
                </a:solidFill>
                <a:latin typeface="Calibri"/>
                <a:cs typeface="Calibri"/>
              </a:rPr>
              <a:t>8</a:t>
            </a:r>
            <a:r>
              <a:rPr lang="en-CA" sz="1588" dirty="0">
                <a:solidFill>
                  <a:srgbClr val="FFFFFF"/>
                </a:solidFill>
                <a:latin typeface="Calibri"/>
                <a:cs typeface="Calibri"/>
              </a:rPr>
              <a:t>H</a:t>
            </a:r>
            <a:r>
              <a:rPr lang="en-CA" sz="1059" dirty="0">
                <a:solidFill>
                  <a:srgbClr val="FFFFFF"/>
                </a:solidFill>
                <a:latin typeface="Calibri"/>
                <a:cs typeface="Calibri"/>
              </a:rPr>
              <a:t>10</a:t>
            </a:r>
            <a:r>
              <a:rPr lang="en-CA" sz="1588" dirty="0">
                <a:solidFill>
                  <a:srgbClr val="FFFFFF"/>
                </a:solidFill>
                <a:latin typeface="Calibri"/>
                <a:cs typeface="Calibri"/>
              </a:rPr>
              <a:t>) or</a:t>
            </a:r>
            <a:br>
              <a:rPr lang="en-CA" sz="1588" dirty="0">
                <a:solidFill>
                  <a:srgbClr val="000000"/>
                </a:solidFill>
                <a:latin typeface="Times New Roman"/>
              </a:rPr>
            </a:br>
            <a:r>
              <a:rPr lang="en-CA" sz="1588" dirty="0">
                <a:solidFill>
                  <a:srgbClr val="FFFFFF"/>
                </a:solidFill>
                <a:latin typeface="Calibri"/>
                <a:cs typeface="Calibri"/>
              </a:rPr>
              <a:t>BTX. Benzene is a raw material for dyes and synthetic detergents. Benzene</a:t>
            </a:r>
            <a:br>
              <a:rPr lang="en-CA" sz="1588" dirty="0">
                <a:solidFill>
                  <a:srgbClr val="000000"/>
                </a:solidFill>
                <a:latin typeface="Times New Roman"/>
              </a:rPr>
            </a:br>
            <a:r>
              <a:rPr lang="en-CA" sz="1588" dirty="0">
                <a:solidFill>
                  <a:srgbClr val="FFFFFF"/>
                </a:solidFill>
                <a:latin typeface="Calibri"/>
                <a:cs typeface="Calibri"/>
              </a:rPr>
              <a:t>and toluene is used in making polyurethanes. Xylenes is used to produce</a:t>
            </a:r>
            <a:br>
              <a:rPr lang="en-CA" sz="1588" dirty="0">
                <a:solidFill>
                  <a:srgbClr val="000000"/>
                </a:solidFill>
                <a:latin typeface="Times New Roman"/>
              </a:rPr>
            </a:br>
            <a:r>
              <a:rPr lang="en-CA" sz="1588" dirty="0">
                <a:solidFill>
                  <a:srgbClr val="FFFFFF"/>
                </a:solidFill>
                <a:latin typeface="Calibri"/>
                <a:cs typeface="Calibri"/>
              </a:rPr>
              <a:t>plastics and synthetic fibers. Aromatics are produced by catalytic reforming</a:t>
            </a:r>
            <a:br>
              <a:rPr lang="en-CA" sz="1588" dirty="0">
                <a:solidFill>
                  <a:srgbClr val="000000"/>
                </a:solidFill>
                <a:latin typeface="Times New Roman"/>
              </a:rPr>
            </a:br>
            <a:r>
              <a:rPr lang="en-CA" sz="1588" dirty="0">
                <a:solidFill>
                  <a:srgbClr val="FFFFFF"/>
                </a:solidFill>
                <a:latin typeface="Calibri"/>
                <a:cs typeface="Calibri"/>
              </a:rPr>
              <a:t>of naphtha.</a:t>
            </a:r>
          </a:p>
          <a:p>
            <a:pPr>
              <a:lnSpc>
                <a:spcPts val="1522"/>
              </a:lnSpc>
            </a:pPr>
            <a:endParaRPr lang="en-CA" sz="1588" dirty="0">
              <a:solidFill>
                <a:srgbClr val="000000"/>
              </a:solidFill>
            </a:endParaRPr>
          </a:p>
        </p:txBody>
      </p:sp>
      <p:sp>
        <p:nvSpPr>
          <p:cNvPr id="10" name="TextBox 10"/>
          <p:cNvSpPr txBox="1"/>
          <p:nvPr/>
        </p:nvSpPr>
        <p:spPr>
          <a:xfrm>
            <a:off x="3742765" y="4336677"/>
            <a:ext cx="6211700" cy="769441"/>
          </a:xfrm>
          <a:prstGeom prst="rect">
            <a:avLst/>
          </a:prstGeom>
          <a:noFill/>
        </p:spPr>
        <p:txBody>
          <a:bodyPr vert="horz" wrap="none" lIns="0" tIns="0" rIns="0" bIns="0" rtlCol="0">
            <a:spAutoFit/>
          </a:bodyPr>
          <a:lstStyle/>
          <a:p>
            <a:pPr>
              <a:lnSpc>
                <a:spcPts val="1544"/>
              </a:lnSpc>
            </a:pPr>
            <a:r>
              <a:rPr lang="en-CA" sz="1588">
                <a:solidFill>
                  <a:srgbClr val="FFFFFF"/>
                </a:solidFill>
                <a:latin typeface="Calibri"/>
                <a:cs typeface="Calibri"/>
              </a:rPr>
              <a:t>Synthesis gas is a mixture of carbon monoxide (CO) and hydrogen (H</a:t>
            </a:r>
            <a:r>
              <a:rPr lang="en-CA" sz="1059">
                <a:solidFill>
                  <a:srgbClr val="FFFFFF"/>
                </a:solidFill>
                <a:latin typeface="Calibri"/>
                <a:cs typeface="Calibri"/>
              </a:rPr>
              <a:t>2</a:t>
            </a:r>
            <a:r>
              <a:rPr lang="en-CA" sz="1588">
                <a:solidFill>
                  <a:srgbClr val="FFFFFF"/>
                </a:solidFill>
                <a:latin typeface="Calibri"/>
                <a:cs typeface="Calibri"/>
              </a:rPr>
              <a:t>) used</a:t>
            </a:r>
            <a:br>
              <a:rPr lang="en-CA" sz="1588">
                <a:solidFill>
                  <a:srgbClr val="000000"/>
                </a:solidFill>
                <a:latin typeface="Times New Roman"/>
              </a:rPr>
            </a:br>
            <a:r>
              <a:rPr lang="en-CA" sz="1588">
                <a:solidFill>
                  <a:srgbClr val="FFFFFF"/>
                </a:solidFill>
                <a:latin typeface="Calibri"/>
                <a:cs typeface="Calibri"/>
              </a:rPr>
              <a:t>to make ammonia and methanol. Ammonia is used to make the fertilizer</a:t>
            </a:r>
            <a:br>
              <a:rPr lang="en-CA" sz="1588">
                <a:solidFill>
                  <a:srgbClr val="000000"/>
                </a:solidFill>
                <a:latin typeface="Times New Roman"/>
              </a:rPr>
            </a:br>
            <a:r>
              <a:rPr lang="en-CA" sz="1588">
                <a:solidFill>
                  <a:srgbClr val="FFFFFF"/>
                </a:solidFill>
                <a:latin typeface="Calibri"/>
                <a:cs typeface="Calibri"/>
              </a:rPr>
              <a:t>urea and methanol is used as a solvent and chemical intermediate.</a:t>
            </a:r>
          </a:p>
          <a:p>
            <a:pPr>
              <a:lnSpc>
                <a:spcPts val="1544"/>
              </a:lnSpc>
            </a:pPr>
            <a:endParaRPr lang="en-CA" sz="1588">
              <a:solidFill>
                <a:srgbClr val="000000"/>
              </a:solidFill>
            </a:endParaRPr>
          </a:p>
        </p:txBody>
      </p:sp>
      <p:sp>
        <p:nvSpPr>
          <p:cNvPr id="11" name="TextBox 11"/>
          <p:cNvSpPr txBox="1"/>
          <p:nvPr/>
        </p:nvSpPr>
        <p:spPr>
          <a:xfrm>
            <a:off x="3081618" y="4930589"/>
            <a:ext cx="67326" cy="436017"/>
          </a:xfrm>
          <a:prstGeom prst="rect">
            <a:avLst/>
          </a:prstGeom>
          <a:noFill/>
        </p:spPr>
        <p:txBody>
          <a:bodyPr vert="horz" wrap="none" lIns="0" tIns="0" rIns="0" bIns="0" rtlCol="0">
            <a:spAutoFit/>
          </a:bodyPr>
          <a:lstStyle/>
          <a:p>
            <a:pPr>
              <a:lnSpc>
                <a:spcPts val="1725"/>
              </a:lnSpc>
            </a:pPr>
            <a:r>
              <a:rPr lang="en-CA" sz="1504">
                <a:solidFill>
                  <a:srgbClr val="FFFFFF"/>
                </a:solidFill>
                <a:latin typeface="Arial"/>
                <a:cs typeface="Arial"/>
              </a:rPr>
              <a:t>•</a:t>
            </a:r>
          </a:p>
          <a:p>
            <a:pPr>
              <a:lnSpc>
                <a:spcPts val="1725"/>
              </a:lnSpc>
            </a:pPr>
            <a:endParaRPr lang="en-CA" sz="1504">
              <a:solidFill>
                <a:srgbClr val="000000"/>
              </a:solidFill>
            </a:endParaRPr>
          </a:p>
        </p:txBody>
      </p:sp>
      <p:sp>
        <p:nvSpPr>
          <p:cNvPr id="12" name="TextBox 12"/>
          <p:cNvSpPr txBox="1"/>
          <p:nvPr/>
        </p:nvSpPr>
        <p:spPr>
          <a:xfrm>
            <a:off x="3429000" y="5434854"/>
            <a:ext cx="177934" cy="461665"/>
          </a:xfrm>
          <a:prstGeom prst="rect">
            <a:avLst/>
          </a:prstGeom>
          <a:noFill/>
        </p:spPr>
        <p:txBody>
          <a:bodyPr vert="horz" wrap="none" lIns="0" tIns="0" rIns="0" bIns="0" rtlCol="0">
            <a:spAutoFit/>
          </a:bodyPr>
          <a:lstStyle/>
          <a:p>
            <a:pPr>
              <a:lnSpc>
                <a:spcPts val="1827"/>
              </a:lnSpc>
            </a:pPr>
            <a:r>
              <a:rPr lang="en-CA" sz="1588">
                <a:solidFill>
                  <a:srgbClr val="FFFF00"/>
                </a:solidFill>
                <a:latin typeface="Calibri"/>
                <a:cs typeface="Calibri"/>
              </a:rPr>
              <a:t>or</a:t>
            </a:r>
          </a:p>
          <a:p>
            <a:pPr>
              <a:lnSpc>
                <a:spcPts val="1827"/>
              </a:lnSpc>
            </a:pPr>
            <a:endParaRPr lang="en-CA" sz="1588">
              <a:solidFill>
                <a:srgbClr val="000000"/>
              </a:solidFill>
            </a:endParaRPr>
          </a:p>
        </p:txBody>
      </p:sp>
      <p:sp>
        <p:nvSpPr>
          <p:cNvPr id="13" name="TextBox 13"/>
          <p:cNvSpPr txBox="1"/>
          <p:nvPr/>
        </p:nvSpPr>
        <p:spPr>
          <a:xfrm>
            <a:off x="3675529" y="6039971"/>
            <a:ext cx="2154308" cy="487313"/>
          </a:xfrm>
          <a:prstGeom prst="rect">
            <a:avLst/>
          </a:prstGeom>
          <a:noFill/>
        </p:spPr>
        <p:txBody>
          <a:bodyPr vert="horz" wrap="none" lIns="0" tIns="0" rIns="0" bIns="0" rtlCol="0">
            <a:spAutoFit/>
          </a:bodyPr>
          <a:lstStyle/>
          <a:p>
            <a:pPr>
              <a:lnSpc>
                <a:spcPts val="1928"/>
              </a:lnSpc>
            </a:pPr>
            <a:r>
              <a:rPr lang="en-CA" sz="1588">
                <a:solidFill>
                  <a:srgbClr val="FFFF00"/>
                </a:solidFill>
                <a:latin typeface="Calibri"/>
                <a:cs typeface="Calibri"/>
              </a:rPr>
              <a:t>benzene    toluene  xylene</a:t>
            </a:r>
          </a:p>
          <a:p>
            <a:pPr>
              <a:lnSpc>
                <a:spcPts val="1928"/>
              </a:lnSpc>
            </a:pPr>
            <a:endParaRPr lang="en-CA" sz="1588">
              <a:solidFill>
                <a:srgbClr val="FFFF00"/>
              </a:solidFill>
              <a:latin typeface="Calibri"/>
              <a:cs typeface="Calibri"/>
            </a:endParaRPr>
          </a:p>
        </p:txBody>
      </p:sp>
      <p:sp>
        <p:nvSpPr>
          <p:cNvPr id="14" name="TextBox 14"/>
          <p:cNvSpPr txBox="1"/>
          <p:nvPr/>
        </p:nvSpPr>
        <p:spPr>
          <a:xfrm>
            <a:off x="6835589" y="6039971"/>
            <a:ext cx="780663" cy="461665"/>
          </a:xfrm>
          <a:prstGeom prst="rect">
            <a:avLst/>
          </a:prstGeom>
          <a:noFill/>
        </p:spPr>
        <p:txBody>
          <a:bodyPr vert="horz" wrap="none" lIns="0" tIns="0" rIns="0" bIns="0" rtlCol="0">
            <a:spAutoFit/>
          </a:bodyPr>
          <a:lstStyle/>
          <a:p>
            <a:pPr>
              <a:lnSpc>
                <a:spcPts val="1827"/>
              </a:lnSpc>
            </a:pPr>
            <a:r>
              <a:rPr lang="en-CA" sz="1588">
                <a:solidFill>
                  <a:srgbClr val="FFFF00"/>
                </a:solidFill>
                <a:latin typeface="Calibri"/>
                <a:cs typeface="Calibri"/>
              </a:rPr>
              <a:t>ammonia</a:t>
            </a:r>
          </a:p>
          <a:p>
            <a:pPr>
              <a:lnSpc>
                <a:spcPts val="1827"/>
              </a:lnSpc>
            </a:pPr>
            <a:endParaRPr lang="en-CA" sz="1588">
              <a:solidFill>
                <a:srgbClr val="FFFF00"/>
              </a:solidFill>
              <a:latin typeface="Calibri"/>
              <a:cs typeface="Calibri"/>
            </a:endParaRPr>
          </a:p>
        </p:txBody>
      </p:sp>
      <p:sp>
        <p:nvSpPr>
          <p:cNvPr id="15" name="TextBox 15"/>
          <p:cNvSpPr txBox="1"/>
          <p:nvPr/>
        </p:nvSpPr>
        <p:spPr>
          <a:xfrm>
            <a:off x="8516471" y="6028765"/>
            <a:ext cx="797206" cy="461665"/>
          </a:xfrm>
          <a:prstGeom prst="rect">
            <a:avLst/>
          </a:prstGeom>
          <a:noFill/>
        </p:spPr>
        <p:txBody>
          <a:bodyPr vert="horz" wrap="none" lIns="0" tIns="0" rIns="0" bIns="0" rtlCol="0">
            <a:spAutoFit/>
          </a:bodyPr>
          <a:lstStyle/>
          <a:p>
            <a:pPr>
              <a:lnSpc>
                <a:spcPts val="1827"/>
              </a:lnSpc>
            </a:pPr>
            <a:r>
              <a:rPr lang="en-CA" sz="1588">
                <a:solidFill>
                  <a:srgbClr val="FFFF00"/>
                </a:solidFill>
                <a:latin typeface="Calibri"/>
                <a:cs typeface="Calibri"/>
              </a:rPr>
              <a:t>methanol</a:t>
            </a:r>
          </a:p>
          <a:p>
            <a:pPr>
              <a:lnSpc>
                <a:spcPts val="1827"/>
              </a:lnSpc>
            </a:pPr>
            <a:endParaRPr lang="en-CA" sz="1588">
              <a:solidFill>
                <a:srgbClr val="FFFF00"/>
              </a:solidFill>
              <a:latin typeface="Calibri"/>
              <a:cs typeface="Calibri"/>
            </a:endParaRPr>
          </a:p>
        </p:txBody>
      </p:sp>
    </p:spTree>
    <p:extLst>
      <p:ext uri="{BB962C8B-B14F-4D97-AF65-F5344CB8AC3E}">
        <p14:creationId xmlns:p14="http://schemas.microsoft.com/office/powerpoint/2010/main" val="98461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198353" cy="6858000"/>
          </a:xfrm>
          <a:prstGeom prst="rect">
            <a:avLst/>
          </a:prstGeom>
        </p:spPr>
      </p:pic>
      <p:sp>
        <p:nvSpPr>
          <p:cNvPr id="6" name="Content Placeholder 2"/>
          <p:cNvSpPr>
            <a:spLocks noGrp="1"/>
          </p:cNvSpPr>
          <p:nvPr>
            <p:ph idx="1"/>
          </p:nvPr>
        </p:nvSpPr>
        <p:spPr>
          <a:xfrm>
            <a:off x="1524000" y="1873045"/>
            <a:ext cx="9067800" cy="4419600"/>
          </a:xfrm>
        </p:spPr>
        <p:txBody>
          <a:bodyPr>
            <a:normAutofit fontScale="92500" lnSpcReduction="20000"/>
          </a:bodyPr>
          <a:lstStyle/>
          <a:p>
            <a:pPr>
              <a:buClrTx/>
              <a:buFont typeface="Wingdings" panose="05000000000000000000" pitchFamily="2" charset="2"/>
              <a:buChar char="q"/>
            </a:pPr>
            <a:r>
              <a:rPr lang="en-IN" sz="2400" dirty="0">
                <a:solidFill>
                  <a:schemeClr val="bg1"/>
                </a:solidFill>
              </a:rPr>
              <a:t> In petroleum geology and chemistry, </a:t>
            </a:r>
            <a:r>
              <a:rPr lang="en-IN" sz="2400" b="1" dirty="0">
                <a:solidFill>
                  <a:schemeClr val="bg1"/>
                </a:solidFill>
              </a:rPr>
              <a:t>cracking</a:t>
            </a:r>
            <a:r>
              <a:rPr lang="en-IN" sz="2400" dirty="0">
                <a:solidFill>
                  <a:schemeClr val="bg1"/>
                </a:solidFill>
              </a:rPr>
              <a:t> is the process whereby complex organic molecules such as kerogens or long chain hydrocarbons are broken down into simpler molecules such as light hydrocarbons, by the breaking of carbon-carbon bonds in the precursors. </a:t>
            </a:r>
          </a:p>
          <a:p>
            <a:pPr>
              <a:buClrTx/>
              <a:buFont typeface="Wingdings" panose="05000000000000000000" pitchFamily="2" charset="2"/>
              <a:buChar char="q"/>
            </a:pPr>
            <a:r>
              <a:rPr lang="en-IN" sz="2400" dirty="0">
                <a:solidFill>
                  <a:schemeClr val="bg1"/>
                </a:solidFill>
              </a:rPr>
              <a:t> The rate of cracking and the end products are strongly dependent on the temperature and presence of catalysts. </a:t>
            </a:r>
          </a:p>
          <a:p>
            <a:pPr>
              <a:buClrTx/>
              <a:buFont typeface="Wingdings" panose="05000000000000000000" pitchFamily="2" charset="2"/>
              <a:buChar char="q"/>
            </a:pPr>
            <a:r>
              <a:rPr lang="en-IN" sz="2400" dirty="0">
                <a:solidFill>
                  <a:schemeClr val="bg1"/>
                </a:solidFill>
              </a:rPr>
              <a:t> Cracking is the breakdown of a large alkane into smaller, more useful alkanes and alkenes. </a:t>
            </a:r>
          </a:p>
          <a:p>
            <a:pPr>
              <a:buClrTx/>
              <a:buFont typeface="Wingdings" panose="05000000000000000000" pitchFamily="2" charset="2"/>
              <a:buChar char="q"/>
            </a:pPr>
            <a:r>
              <a:rPr lang="en-IN" sz="2400" dirty="0">
                <a:solidFill>
                  <a:schemeClr val="bg1"/>
                </a:solidFill>
              </a:rPr>
              <a:t> More loosely, outside the field of petroleum chemistry, the term "cracking" is used to describe any type of splitting of molecules under the influence of heat, catalysts and solvents, such as in processes of destructive distillation or pyrolysis.</a:t>
            </a:r>
          </a:p>
          <a:p>
            <a:pPr>
              <a:buClrTx/>
              <a:buFont typeface="Wingdings" panose="05000000000000000000" pitchFamily="2" charset="2"/>
              <a:buChar char="q"/>
            </a:pPr>
            <a:r>
              <a:rPr lang="en-IN" sz="2400" dirty="0">
                <a:solidFill>
                  <a:schemeClr val="bg1"/>
                </a:solidFill>
              </a:rPr>
              <a:t> Fluid catalytic cracking produces a high yield of petrol and LPG, while hydrocracking is a major source of jet fuel, Diesel fuel, naphtha, and again yields LPG.</a:t>
            </a:r>
          </a:p>
          <a:p>
            <a:endParaRPr lang="en-IN" dirty="0"/>
          </a:p>
        </p:txBody>
      </p:sp>
      <p:sp>
        <p:nvSpPr>
          <p:cNvPr id="8" name="Title 1"/>
          <p:cNvSpPr>
            <a:spLocks noGrp="1"/>
          </p:cNvSpPr>
          <p:nvPr>
            <p:ph type="title"/>
          </p:nvPr>
        </p:nvSpPr>
        <p:spPr>
          <a:xfrm>
            <a:off x="1371600" y="972405"/>
            <a:ext cx="11003280" cy="856395"/>
          </a:xfrm>
        </p:spPr>
        <p:txBody>
          <a:bodyPr/>
          <a:lstStyle/>
          <a:p>
            <a:r>
              <a:rPr lang="en-IN" dirty="0">
                <a:solidFill>
                  <a:srgbClr val="FFC000"/>
                </a:solidFill>
              </a:rPr>
              <a:t>Cracking Process</a:t>
            </a:r>
          </a:p>
        </p:txBody>
      </p:sp>
    </p:spTree>
    <p:extLst>
      <p:ext uri="{BB962C8B-B14F-4D97-AF65-F5344CB8AC3E}">
        <p14:creationId xmlns:p14="http://schemas.microsoft.com/office/powerpoint/2010/main" val="228111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1198353" cy="6858000"/>
          </a:xfrm>
          <a:prstGeom prst="rect">
            <a:avLst/>
          </a:prstGeom>
        </p:spPr>
      </p:pic>
      <p:sp>
        <p:nvSpPr>
          <p:cNvPr id="5" name="AutoShape 2" descr="Image result for cracking process in crude oil"/>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rotWithShape="1">
          <a:blip r:embed="rId3"/>
          <a:srcRect l="1667" t="42225" r="6666" b="8887"/>
          <a:stretch/>
        </p:blipFill>
        <p:spPr>
          <a:xfrm>
            <a:off x="1673942" y="3072607"/>
            <a:ext cx="8382000" cy="3352800"/>
          </a:xfrm>
          <a:prstGeom prst="rect">
            <a:avLst/>
          </a:prstGeom>
        </p:spPr>
      </p:pic>
      <p:sp>
        <p:nvSpPr>
          <p:cNvPr id="9" name="TextBox 8"/>
          <p:cNvSpPr txBox="1"/>
          <p:nvPr/>
        </p:nvSpPr>
        <p:spPr>
          <a:xfrm>
            <a:off x="1673942" y="3072607"/>
            <a:ext cx="2743200" cy="609600"/>
          </a:xfrm>
          <a:prstGeom prst="rect">
            <a:avLst/>
          </a:prstGeom>
          <a:solidFill>
            <a:schemeClr val="bg1"/>
          </a:solidFill>
        </p:spPr>
        <p:txBody>
          <a:bodyPr wrap="square" rtlCol="0">
            <a:spAutoFit/>
          </a:bodyPr>
          <a:lstStyle/>
          <a:p>
            <a:endParaRPr lang="en-IN" dirty="0"/>
          </a:p>
        </p:txBody>
      </p:sp>
      <p:sp>
        <p:nvSpPr>
          <p:cNvPr id="10" name="Rectangle 3"/>
          <p:cNvSpPr txBox="1">
            <a:spLocks noChangeArrowheads="1"/>
          </p:cNvSpPr>
          <p:nvPr/>
        </p:nvSpPr>
        <p:spPr bwMode="auto">
          <a:xfrm>
            <a:off x="1562100" y="1770180"/>
            <a:ext cx="9067800" cy="13516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91442" indent="-91442" algn="l" defTabSz="914423" rtl="0" eaLnBrk="1" latinLnBrk="0" hangingPunct="1">
              <a:lnSpc>
                <a:spcPct val="90000"/>
              </a:lnSpc>
              <a:spcBef>
                <a:spcPts val="1200"/>
              </a:spcBef>
              <a:spcAft>
                <a:spcPts val="201"/>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58" indent="-182885" algn="l" defTabSz="914423" rtl="0" eaLnBrk="1" latinLnBrk="0" hangingPunct="1">
              <a:lnSpc>
                <a:spcPct val="90000"/>
              </a:lnSpc>
              <a:spcBef>
                <a:spcPts val="201"/>
              </a:spcBef>
              <a:spcAft>
                <a:spcPts val="400"/>
              </a:spcAft>
              <a:buClr>
                <a:schemeClr val="accent1"/>
              </a:buClr>
              <a:buFont typeface="Calibri" pitchFamily="34" charset="0"/>
              <a:buChar char="◦"/>
              <a:defRPr sz="1801" kern="1200">
                <a:solidFill>
                  <a:schemeClr val="tx1">
                    <a:lumMod val="75000"/>
                    <a:lumOff val="25000"/>
                  </a:schemeClr>
                </a:solidFill>
                <a:latin typeface="+mn-lt"/>
                <a:ea typeface="+mn-ea"/>
                <a:cs typeface="+mn-cs"/>
              </a:defRPr>
            </a:lvl2pPr>
            <a:lvl3pPr marL="566942"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3pPr>
            <a:lvl4pPr marL="749827"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4pPr>
            <a:lvl5pPr marL="932711"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5pPr>
            <a:lvl6pPr marL="110002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6pPr>
            <a:lvl7pPr marL="130003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7pPr>
            <a:lvl8pPr marL="150003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8pPr>
            <a:lvl9pPr marL="170004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9pPr>
          </a:lstStyle>
          <a:p>
            <a:pPr>
              <a:spcBef>
                <a:spcPct val="0"/>
              </a:spcBef>
              <a:buClrTx/>
              <a:buFont typeface="Wingdings" panose="05000000000000000000" pitchFamily="2" charset="2"/>
              <a:buChar char="q"/>
            </a:pPr>
            <a:r>
              <a:rPr lang="en-GB" altLang="en-US" sz="2400" dirty="0">
                <a:solidFill>
                  <a:schemeClr val="bg1"/>
                </a:solidFill>
              </a:rPr>
              <a:t> Large hydrocarbons are broken into smaller molecules using heat and a catalyst.</a:t>
            </a:r>
          </a:p>
          <a:p>
            <a:pPr>
              <a:spcBef>
                <a:spcPct val="0"/>
              </a:spcBef>
              <a:buClrTx/>
              <a:buFont typeface="Wingdings" panose="05000000000000000000" pitchFamily="2" charset="2"/>
              <a:buChar char="q"/>
            </a:pPr>
            <a:r>
              <a:rPr lang="en-GB" altLang="en-US" sz="2400" dirty="0">
                <a:solidFill>
                  <a:schemeClr val="bg1"/>
                </a:solidFill>
              </a:rPr>
              <a:t> This process is known as catalytic cracking.</a:t>
            </a:r>
          </a:p>
          <a:p>
            <a:pPr>
              <a:spcBef>
                <a:spcPct val="0"/>
              </a:spcBef>
              <a:buClrTx/>
              <a:buFont typeface="Wingdings" panose="05000000000000000000" pitchFamily="2" charset="2"/>
              <a:buChar char="q"/>
            </a:pPr>
            <a:r>
              <a:rPr lang="en-GB" altLang="en-US" sz="2400" dirty="0">
                <a:solidFill>
                  <a:schemeClr val="bg1"/>
                </a:solidFill>
              </a:rPr>
              <a:t> The small molecules produced are then separated by distillation.</a:t>
            </a:r>
          </a:p>
        </p:txBody>
      </p:sp>
      <p:sp>
        <p:nvSpPr>
          <p:cNvPr id="11" name="Rectangle 10"/>
          <p:cNvSpPr/>
          <p:nvPr/>
        </p:nvSpPr>
        <p:spPr>
          <a:xfrm>
            <a:off x="1030518" y="990600"/>
            <a:ext cx="4528740" cy="830997"/>
          </a:xfrm>
          <a:prstGeom prst="rect">
            <a:avLst/>
          </a:prstGeom>
        </p:spPr>
        <p:txBody>
          <a:bodyPr wrap="none">
            <a:spAutoFit/>
          </a:bodyPr>
          <a:lstStyle/>
          <a:p>
            <a:r>
              <a:rPr lang="en-GB" altLang="en-US" sz="4800" dirty="0">
                <a:solidFill>
                  <a:srgbClr val="FFC000"/>
                </a:solidFill>
                <a:latin typeface="+mj-lt"/>
              </a:rPr>
              <a:t>Catalytic Cracking</a:t>
            </a:r>
            <a:endParaRPr lang="en-IN" sz="4800" dirty="0">
              <a:solidFill>
                <a:srgbClr val="FFC000"/>
              </a:solidFill>
              <a:latin typeface="+mj-lt"/>
            </a:endParaRPr>
          </a:p>
        </p:txBody>
      </p:sp>
      <p:sp>
        <p:nvSpPr>
          <p:cNvPr id="12" name="TextBox 11"/>
          <p:cNvSpPr txBox="1"/>
          <p:nvPr/>
        </p:nvSpPr>
        <p:spPr>
          <a:xfrm>
            <a:off x="11277599" y="5715000"/>
            <a:ext cx="914401" cy="369332"/>
          </a:xfrm>
          <a:prstGeom prst="rect">
            <a:avLst/>
          </a:prstGeom>
          <a:noFill/>
        </p:spPr>
        <p:txBody>
          <a:bodyPr wrap="square" rtlCol="0">
            <a:spAutoFit/>
          </a:bodyPr>
          <a:lstStyle/>
          <a:p>
            <a:r>
              <a:rPr lang="en-IN" b="1" dirty="0"/>
              <a:t>VIDEO</a:t>
            </a:r>
          </a:p>
        </p:txBody>
      </p:sp>
    </p:spTree>
    <p:extLst>
      <p:ext uri="{BB962C8B-B14F-4D97-AF65-F5344CB8AC3E}">
        <p14:creationId xmlns:p14="http://schemas.microsoft.com/office/powerpoint/2010/main" val="2349591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2"/>
          <a:stretch>
            <a:fillRect/>
          </a:stretch>
        </p:blipFill>
        <p:spPr>
          <a:xfrm>
            <a:off x="0" y="0"/>
            <a:ext cx="11263299" cy="6858000"/>
          </a:xfrm>
          <a:prstGeom prst="rect">
            <a:avLst/>
          </a:prstGeom>
        </p:spPr>
      </p:pic>
      <p:sp>
        <p:nvSpPr>
          <p:cNvPr id="88" name="Rectangle 87"/>
          <p:cNvSpPr/>
          <p:nvPr/>
        </p:nvSpPr>
        <p:spPr>
          <a:xfrm>
            <a:off x="1815959" y="960644"/>
            <a:ext cx="3337067" cy="830997"/>
          </a:xfrm>
          <a:prstGeom prst="rect">
            <a:avLst/>
          </a:prstGeom>
        </p:spPr>
        <p:txBody>
          <a:bodyPr wrap="none">
            <a:spAutoFit/>
          </a:bodyPr>
          <a:lstStyle/>
          <a:p>
            <a:r>
              <a:rPr lang="en-GB" altLang="en-US" sz="4800" dirty="0">
                <a:solidFill>
                  <a:srgbClr val="FFC000"/>
                </a:solidFill>
                <a:latin typeface="+mj-lt"/>
              </a:rPr>
              <a:t>Poly(e)</a:t>
            </a:r>
            <a:r>
              <a:rPr lang="en-GB" altLang="en-US" sz="4800" dirty="0" err="1">
                <a:solidFill>
                  <a:srgbClr val="FFC000"/>
                </a:solidFill>
                <a:latin typeface="+mj-lt"/>
              </a:rPr>
              <a:t>thene</a:t>
            </a:r>
            <a:endParaRPr lang="en-IN" sz="4800" dirty="0">
              <a:solidFill>
                <a:srgbClr val="FFC000"/>
              </a:solidFill>
              <a:latin typeface="+mj-lt"/>
            </a:endParaRPr>
          </a:p>
        </p:txBody>
      </p:sp>
      <p:sp>
        <p:nvSpPr>
          <p:cNvPr id="90" name="Rectangle 3"/>
          <p:cNvSpPr txBox="1">
            <a:spLocks noChangeArrowheads="1"/>
          </p:cNvSpPr>
          <p:nvPr/>
        </p:nvSpPr>
        <p:spPr bwMode="auto">
          <a:xfrm>
            <a:off x="1382074" y="1894536"/>
            <a:ext cx="9362125" cy="96361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91442" indent="-91442" algn="l" defTabSz="914423" rtl="0" eaLnBrk="1" latinLnBrk="0" hangingPunct="1">
              <a:lnSpc>
                <a:spcPct val="90000"/>
              </a:lnSpc>
              <a:spcBef>
                <a:spcPts val="1200"/>
              </a:spcBef>
              <a:spcAft>
                <a:spcPts val="201"/>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58" indent="-182885" algn="l" defTabSz="914423" rtl="0" eaLnBrk="1" latinLnBrk="0" hangingPunct="1">
              <a:lnSpc>
                <a:spcPct val="90000"/>
              </a:lnSpc>
              <a:spcBef>
                <a:spcPts val="201"/>
              </a:spcBef>
              <a:spcAft>
                <a:spcPts val="400"/>
              </a:spcAft>
              <a:buClr>
                <a:schemeClr val="accent1"/>
              </a:buClr>
              <a:buFont typeface="Calibri" pitchFamily="34" charset="0"/>
              <a:buChar char="◦"/>
              <a:defRPr sz="1801" kern="1200">
                <a:solidFill>
                  <a:schemeClr val="tx1">
                    <a:lumMod val="75000"/>
                    <a:lumOff val="25000"/>
                  </a:schemeClr>
                </a:solidFill>
                <a:latin typeface="+mn-lt"/>
                <a:ea typeface="+mn-ea"/>
                <a:cs typeface="+mn-cs"/>
              </a:defRPr>
            </a:lvl2pPr>
            <a:lvl3pPr marL="566942"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3pPr>
            <a:lvl4pPr marL="749827"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4pPr>
            <a:lvl5pPr marL="932711"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5pPr>
            <a:lvl6pPr marL="110002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6pPr>
            <a:lvl7pPr marL="130003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7pPr>
            <a:lvl8pPr marL="150003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8pPr>
            <a:lvl9pPr marL="170004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9pPr>
          </a:lstStyle>
          <a:p>
            <a:pPr>
              <a:spcBef>
                <a:spcPct val="0"/>
              </a:spcBef>
              <a:buClrTx/>
              <a:buFont typeface="Wingdings" panose="05000000000000000000" pitchFamily="2" charset="2"/>
              <a:buChar char="q"/>
            </a:pPr>
            <a:r>
              <a:rPr lang="en-GB" altLang="en-US" sz="2400" dirty="0">
                <a:solidFill>
                  <a:schemeClr val="bg1"/>
                </a:solidFill>
              </a:rPr>
              <a:t> One important reaction of alkenes involves the joining together of alkene molecules.</a:t>
            </a:r>
          </a:p>
        </p:txBody>
      </p:sp>
      <p:pic>
        <p:nvPicPr>
          <p:cNvPr id="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189" y="2595028"/>
            <a:ext cx="1266825" cy="133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Line 72"/>
          <p:cNvSpPr>
            <a:spLocks noChangeShapeType="1"/>
          </p:cNvSpPr>
          <p:nvPr/>
        </p:nvSpPr>
        <p:spPr bwMode="auto">
          <a:xfrm>
            <a:off x="3275014" y="3246211"/>
            <a:ext cx="4492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 name="Text Box 74"/>
          <p:cNvSpPr txBox="1">
            <a:spLocks noChangeArrowheads="1"/>
          </p:cNvSpPr>
          <p:nvPr/>
        </p:nvSpPr>
        <p:spPr bwMode="auto">
          <a:xfrm>
            <a:off x="1486905" y="3974454"/>
            <a:ext cx="74531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buFont typeface="Wingdings" panose="05000000000000000000" pitchFamily="2" charset="2"/>
              <a:buChar char="q"/>
            </a:pPr>
            <a:r>
              <a:rPr lang="en-GB" altLang="en-US" sz="2400" dirty="0">
                <a:solidFill>
                  <a:schemeClr val="bg1"/>
                </a:solidFill>
              </a:rPr>
              <a:t>This is called </a:t>
            </a:r>
            <a:r>
              <a:rPr lang="en-GB" altLang="en-US" sz="2400" b="1" i="1" dirty="0">
                <a:solidFill>
                  <a:schemeClr val="bg1"/>
                </a:solidFill>
                <a:effectLst>
                  <a:outerShdw blurRad="38100" dist="38100" dir="2700000" algn="tl">
                    <a:srgbClr val="C0C0C0"/>
                  </a:outerShdw>
                </a:effectLst>
              </a:rPr>
              <a:t>addition polymerisation</a:t>
            </a:r>
            <a:r>
              <a:rPr lang="en-GB" altLang="en-US" sz="2400" dirty="0">
                <a:solidFill>
                  <a:schemeClr val="bg1"/>
                </a:solidFill>
              </a:rPr>
              <a:t>  and is written as:</a:t>
            </a:r>
          </a:p>
        </p:txBody>
      </p:sp>
      <p:grpSp>
        <p:nvGrpSpPr>
          <p:cNvPr id="94" name="Group 75"/>
          <p:cNvGrpSpPr>
            <a:grpSpLocks/>
          </p:cNvGrpSpPr>
          <p:nvPr/>
        </p:nvGrpSpPr>
        <p:grpSpPr bwMode="auto">
          <a:xfrm>
            <a:off x="1760537" y="4572000"/>
            <a:ext cx="7333508" cy="1733550"/>
            <a:chOff x="743" y="2916"/>
            <a:chExt cx="4408" cy="1092"/>
          </a:xfrm>
        </p:grpSpPr>
        <p:sp>
          <p:nvSpPr>
            <p:cNvPr id="95" name="Text Box 76"/>
            <p:cNvSpPr txBox="1">
              <a:spLocks noChangeArrowheads="1"/>
            </p:cNvSpPr>
            <p:nvPr/>
          </p:nvSpPr>
          <p:spPr bwMode="auto">
            <a:xfrm>
              <a:off x="2422" y="2973"/>
              <a:ext cx="905"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sz="2000" dirty="0">
                  <a:solidFill>
                    <a:schemeClr val="bg1"/>
                  </a:solidFill>
                </a:rPr>
                <a:t>Pressure</a:t>
              </a:r>
            </a:p>
            <a:p>
              <a:pPr algn="l"/>
              <a:endParaRPr lang="en-GB" altLang="en-US" sz="2000" dirty="0">
                <a:solidFill>
                  <a:schemeClr val="bg1"/>
                </a:solidFill>
              </a:endParaRPr>
            </a:p>
            <a:p>
              <a:pPr algn="l"/>
              <a:r>
                <a:rPr lang="en-GB" altLang="en-US" sz="2000" dirty="0">
                  <a:solidFill>
                    <a:schemeClr val="bg1"/>
                  </a:solidFill>
                </a:rPr>
                <a:t>high </a:t>
              </a:r>
            </a:p>
            <a:p>
              <a:pPr algn="l"/>
              <a:r>
                <a:rPr lang="en-GB" altLang="en-US" sz="2000" dirty="0">
                  <a:solidFill>
                    <a:schemeClr val="bg1"/>
                  </a:solidFill>
                </a:rPr>
                <a:t>temperature</a:t>
              </a:r>
            </a:p>
            <a:p>
              <a:pPr algn="l"/>
              <a:r>
                <a:rPr lang="en-GB" altLang="en-US" sz="2000" dirty="0">
                  <a:solidFill>
                    <a:schemeClr val="bg1"/>
                  </a:solidFill>
                </a:rPr>
                <a:t>catalyst</a:t>
              </a:r>
              <a:endParaRPr lang="en-GB" altLang="en-US" dirty="0">
                <a:solidFill>
                  <a:schemeClr val="bg1"/>
                </a:solidFill>
              </a:endParaRPr>
            </a:p>
          </p:txBody>
        </p:sp>
        <p:pic>
          <p:nvPicPr>
            <p:cNvPr id="96" name="Picture 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 y="2954"/>
              <a:ext cx="1026" cy="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AutoShape 78"/>
            <p:cNvSpPr>
              <a:spLocks noChangeArrowheads="1"/>
            </p:cNvSpPr>
            <p:nvPr/>
          </p:nvSpPr>
          <p:spPr bwMode="auto">
            <a:xfrm>
              <a:off x="2507" y="3140"/>
              <a:ext cx="709" cy="273"/>
            </a:xfrm>
            <a:prstGeom prst="rightArrow">
              <a:avLst>
                <a:gd name="adj1" fmla="val 50000"/>
                <a:gd name="adj2" fmla="val 64927"/>
              </a:avLst>
            </a:prstGeom>
            <a:gradFill rotWithShape="0">
              <a:gsLst>
                <a:gs pos="0">
                  <a:srgbClr val="0000FF"/>
                </a:gs>
                <a:gs pos="100000">
                  <a:srgbClr val="0000FF">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ltLang="en-US"/>
            </a:p>
          </p:txBody>
        </p:sp>
        <p:sp>
          <p:nvSpPr>
            <p:cNvPr id="98" name="AutoShape 79"/>
            <p:cNvSpPr>
              <a:spLocks noChangeArrowheads="1"/>
            </p:cNvSpPr>
            <p:nvPr/>
          </p:nvSpPr>
          <p:spPr bwMode="auto">
            <a:xfrm>
              <a:off x="982" y="2973"/>
              <a:ext cx="1209" cy="864"/>
            </a:xfrm>
            <a:prstGeom prst="bracketPair">
              <a:avLst>
                <a:gd name="adj" fmla="val 17245"/>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9" name="AutoShape 80"/>
            <p:cNvSpPr>
              <a:spLocks noChangeArrowheads="1"/>
            </p:cNvSpPr>
            <p:nvPr/>
          </p:nvSpPr>
          <p:spPr bwMode="auto">
            <a:xfrm>
              <a:off x="3509" y="2973"/>
              <a:ext cx="727" cy="782"/>
            </a:xfrm>
            <a:prstGeom prst="bracketPair">
              <a:avLst>
                <a:gd name="adj" fmla="val 1552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100" name="Picture 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 y="2916"/>
              <a:ext cx="970" cy="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Text Box 82"/>
            <p:cNvSpPr txBox="1">
              <a:spLocks noChangeArrowheads="1"/>
            </p:cNvSpPr>
            <p:nvPr/>
          </p:nvSpPr>
          <p:spPr bwMode="auto">
            <a:xfrm>
              <a:off x="4178" y="3567"/>
              <a:ext cx="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n</a:t>
              </a:r>
            </a:p>
          </p:txBody>
        </p:sp>
        <p:sp>
          <p:nvSpPr>
            <p:cNvPr id="102" name="Text Box 83"/>
            <p:cNvSpPr txBox="1">
              <a:spLocks noChangeArrowheads="1"/>
            </p:cNvSpPr>
            <p:nvPr/>
          </p:nvSpPr>
          <p:spPr bwMode="auto">
            <a:xfrm>
              <a:off x="743" y="3267"/>
              <a:ext cx="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n</a:t>
              </a:r>
            </a:p>
          </p:txBody>
        </p:sp>
        <p:sp>
          <p:nvSpPr>
            <p:cNvPr id="103" name="Text Box 84"/>
            <p:cNvSpPr txBox="1">
              <a:spLocks noChangeArrowheads="1"/>
            </p:cNvSpPr>
            <p:nvPr/>
          </p:nvSpPr>
          <p:spPr bwMode="auto">
            <a:xfrm>
              <a:off x="1226" y="3775"/>
              <a:ext cx="5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err="1">
                  <a:solidFill>
                    <a:schemeClr val="bg1"/>
                  </a:solidFill>
                </a:rPr>
                <a:t>ethene</a:t>
              </a:r>
              <a:endParaRPr lang="en-GB" altLang="en-US" dirty="0">
                <a:solidFill>
                  <a:schemeClr val="bg1"/>
                </a:solidFill>
              </a:endParaRPr>
            </a:p>
          </p:txBody>
        </p:sp>
        <p:sp>
          <p:nvSpPr>
            <p:cNvPr id="104" name="Text Box 85"/>
            <p:cNvSpPr txBox="1">
              <a:spLocks noChangeArrowheads="1"/>
            </p:cNvSpPr>
            <p:nvPr/>
          </p:nvSpPr>
          <p:spPr bwMode="auto">
            <a:xfrm>
              <a:off x="4314" y="2977"/>
              <a:ext cx="83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poly(e)</a:t>
              </a:r>
              <a:r>
                <a:rPr lang="en-GB" altLang="en-US" dirty="0" err="1">
                  <a:solidFill>
                    <a:schemeClr val="bg1"/>
                  </a:solidFill>
                </a:rPr>
                <a:t>thene</a:t>
              </a:r>
              <a:endParaRPr lang="en-GB" altLang="en-US" dirty="0">
                <a:solidFill>
                  <a:schemeClr val="bg1"/>
                </a:solidFill>
              </a:endParaRPr>
            </a:p>
          </p:txBody>
        </p:sp>
      </p:grpSp>
      <p:grpSp>
        <p:nvGrpSpPr>
          <p:cNvPr id="105" name="Group 5"/>
          <p:cNvGrpSpPr>
            <a:grpSpLocks/>
          </p:cNvGrpSpPr>
          <p:nvPr/>
        </p:nvGrpSpPr>
        <p:grpSpPr bwMode="auto">
          <a:xfrm>
            <a:off x="3957153" y="2538899"/>
            <a:ext cx="1293813" cy="1185863"/>
            <a:chOff x="1913" y="1915"/>
            <a:chExt cx="815" cy="747"/>
          </a:xfrm>
        </p:grpSpPr>
        <p:sp>
          <p:nvSpPr>
            <p:cNvPr id="106" name="Rectangle 6"/>
            <p:cNvSpPr>
              <a:spLocks noChangeArrowheads="1"/>
            </p:cNvSpPr>
            <p:nvPr/>
          </p:nvSpPr>
          <p:spPr bwMode="auto">
            <a:xfrm>
              <a:off x="2487" y="2488"/>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07" name="Rectangle 7"/>
            <p:cNvSpPr>
              <a:spLocks noChangeArrowheads="1"/>
            </p:cNvSpPr>
            <p:nvPr/>
          </p:nvSpPr>
          <p:spPr bwMode="auto">
            <a:xfrm>
              <a:off x="2207" y="2488"/>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08" name="Rectangle 8"/>
            <p:cNvSpPr>
              <a:spLocks noChangeArrowheads="1"/>
            </p:cNvSpPr>
            <p:nvPr/>
          </p:nvSpPr>
          <p:spPr bwMode="auto">
            <a:xfrm>
              <a:off x="2196" y="2198"/>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C</a:t>
              </a:r>
              <a:endParaRPr lang="en-GB" altLang="en-US" dirty="0"/>
            </a:p>
          </p:txBody>
        </p:sp>
        <p:sp>
          <p:nvSpPr>
            <p:cNvPr id="109" name="Rectangle 9"/>
            <p:cNvSpPr>
              <a:spLocks noChangeArrowheads="1"/>
            </p:cNvSpPr>
            <p:nvPr/>
          </p:nvSpPr>
          <p:spPr bwMode="auto">
            <a:xfrm>
              <a:off x="2476" y="2198"/>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10" name="Rectangle 10"/>
            <p:cNvSpPr>
              <a:spLocks noChangeArrowheads="1"/>
            </p:cNvSpPr>
            <p:nvPr/>
          </p:nvSpPr>
          <p:spPr bwMode="auto">
            <a:xfrm>
              <a:off x="1913" y="2195"/>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H</a:t>
              </a:r>
              <a:endParaRPr lang="en-GB" altLang="en-US" dirty="0"/>
            </a:p>
          </p:txBody>
        </p:sp>
        <p:sp>
          <p:nvSpPr>
            <p:cNvPr id="111" name="Rectangle 11"/>
            <p:cNvSpPr>
              <a:spLocks noChangeArrowheads="1"/>
            </p:cNvSpPr>
            <p:nvPr/>
          </p:nvSpPr>
          <p:spPr bwMode="auto">
            <a:xfrm>
              <a:off x="2193" y="1915"/>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H</a:t>
              </a:r>
              <a:endParaRPr lang="en-GB" altLang="en-US" dirty="0"/>
            </a:p>
          </p:txBody>
        </p:sp>
        <p:sp>
          <p:nvSpPr>
            <p:cNvPr id="112" name="Rectangle 12"/>
            <p:cNvSpPr>
              <a:spLocks noChangeArrowheads="1"/>
            </p:cNvSpPr>
            <p:nvPr/>
          </p:nvSpPr>
          <p:spPr bwMode="auto">
            <a:xfrm>
              <a:off x="2473" y="1915"/>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H</a:t>
              </a:r>
              <a:endParaRPr lang="en-GB" altLang="en-US" dirty="0"/>
            </a:p>
          </p:txBody>
        </p:sp>
        <p:sp>
          <p:nvSpPr>
            <p:cNvPr id="113" name="Line 13"/>
            <p:cNvSpPr>
              <a:spLocks noChangeShapeType="1"/>
            </p:cNvSpPr>
            <p:nvPr/>
          </p:nvSpPr>
          <p:spPr bwMode="auto">
            <a:xfrm>
              <a:off x="2324" y="2316"/>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4" name="Line 14"/>
            <p:cNvSpPr>
              <a:spLocks noChangeShapeType="1"/>
            </p:cNvSpPr>
            <p:nvPr/>
          </p:nvSpPr>
          <p:spPr bwMode="auto">
            <a:xfrm flipH="1">
              <a:off x="2529" y="2401"/>
              <a:ext cx="7"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5" name="Line 15"/>
            <p:cNvSpPr>
              <a:spLocks noChangeShapeType="1"/>
            </p:cNvSpPr>
            <p:nvPr/>
          </p:nvSpPr>
          <p:spPr bwMode="auto">
            <a:xfrm flipH="1">
              <a:off x="2066" y="2335"/>
              <a:ext cx="130"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6" name="Line 16"/>
            <p:cNvSpPr>
              <a:spLocks noChangeShapeType="1"/>
            </p:cNvSpPr>
            <p:nvPr/>
          </p:nvSpPr>
          <p:spPr bwMode="auto">
            <a:xfrm>
              <a:off x="2283" y="2401"/>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7" name="Line 17"/>
            <p:cNvSpPr>
              <a:spLocks noChangeShapeType="1"/>
            </p:cNvSpPr>
            <p:nvPr/>
          </p:nvSpPr>
          <p:spPr bwMode="auto">
            <a:xfrm flipV="1">
              <a:off x="2274" y="2099"/>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8" name="Line 18"/>
            <p:cNvSpPr>
              <a:spLocks noChangeShapeType="1"/>
            </p:cNvSpPr>
            <p:nvPr/>
          </p:nvSpPr>
          <p:spPr bwMode="auto">
            <a:xfrm flipV="1">
              <a:off x="2544" y="2108"/>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19" name="Line 19"/>
            <p:cNvSpPr>
              <a:spLocks noChangeShapeType="1"/>
            </p:cNvSpPr>
            <p:nvPr/>
          </p:nvSpPr>
          <p:spPr bwMode="auto">
            <a:xfrm>
              <a:off x="2586" y="2317"/>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20" name="Group 20"/>
          <p:cNvGrpSpPr>
            <a:grpSpLocks/>
          </p:cNvGrpSpPr>
          <p:nvPr/>
        </p:nvGrpSpPr>
        <p:grpSpPr bwMode="auto">
          <a:xfrm>
            <a:off x="5305151" y="2554936"/>
            <a:ext cx="849313" cy="1185863"/>
            <a:chOff x="2753" y="1915"/>
            <a:chExt cx="535" cy="747"/>
          </a:xfrm>
        </p:grpSpPr>
        <p:sp>
          <p:nvSpPr>
            <p:cNvPr id="121" name="Rectangle 21"/>
            <p:cNvSpPr>
              <a:spLocks noChangeArrowheads="1"/>
            </p:cNvSpPr>
            <p:nvPr/>
          </p:nvSpPr>
          <p:spPr bwMode="auto">
            <a:xfrm>
              <a:off x="2767" y="2488"/>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22" name="Rectangle 22"/>
            <p:cNvSpPr>
              <a:spLocks noChangeArrowheads="1"/>
            </p:cNvSpPr>
            <p:nvPr/>
          </p:nvSpPr>
          <p:spPr bwMode="auto">
            <a:xfrm>
              <a:off x="3047" y="2488"/>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23" name="Rectangle 23"/>
            <p:cNvSpPr>
              <a:spLocks noChangeArrowheads="1"/>
            </p:cNvSpPr>
            <p:nvPr/>
          </p:nvSpPr>
          <p:spPr bwMode="auto">
            <a:xfrm>
              <a:off x="2756" y="2198"/>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24" name="Rectangle 24"/>
            <p:cNvSpPr>
              <a:spLocks noChangeArrowheads="1"/>
            </p:cNvSpPr>
            <p:nvPr/>
          </p:nvSpPr>
          <p:spPr bwMode="auto">
            <a:xfrm>
              <a:off x="3027" y="2189"/>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25" name="Rectangle 25"/>
            <p:cNvSpPr>
              <a:spLocks noChangeArrowheads="1"/>
            </p:cNvSpPr>
            <p:nvPr/>
          </p:nvSpPr>
          <p:spPr bwMode="auto">
            <a:xfrm>
              <a:off x="2753" y="1915"/>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H</a:t>
              </a:r>
              <a:endParaRPr lang="en-GB" altLang="en-US" dirty="0"/>
            </a:p>
          </p:txBody>
        </p:sp>
        <p:sp>
          <p:nvSpPr>
            <p:cNvPr id="126" name="Rectangle 26"/>
            <p:cNvSpPr>
              <a:spLocks noChangeArrowheads="1"/>
            </p:cNvSpPr>
            <p:nvPr/>
          </p:nvSpPr>
          <p:spPr bwMode="auto">
            <a:xfrm>
              <a:off x="3033" y="1915"/>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27" name="Line 27"/>
            <p:cNvSpPr>
              <a:spLocks noChangeShapeType="1"/>
            </p:cNvSpPr>
            <p:nvPr/>
          </p:nvSpPr>
          <p:spPr bwMode="auto">
            <a:xfrm>
              <a:off x="2857" y="2326"/>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8" name="Line 28"/>
            <p:cNvSpPr>
              <a:spLocks noChangeShapeType="1"/>
            </p:cNvSpPr>
            <p:nvPr/>
          </p:nvSpPr>
          <p:spPr bwMode="auto">
            <a:xfrm>
              <a:off x="3146" y="2316"/>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29" name="Line 29"/>
            <p:cNvSpPr>
              <a:spLocks noChangeShapeType="1"/>
            </p:cNvSpPr>
            <p:nvPr/>
          </p:nvSpPr>
          <p:spPr bwMode="auto">
            <a:xfrm flipV="1">
              <a:off x="2825" y="2127"/>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0" name="Line 30"/>
            <p:cNvSpPr>
              <a:spLocks noChangeShapeType="1"/>
            </p:cNvSpPr>
            <p:nvPr/>
          </p:nvSpPr>
          <p:spPr bwMode="auto">
            <a:xfrm>
              <a:off x="2815" y="2419"/>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1" name="Line 31"/>
            <p:cNvSpPr>
              <a:spLocks noChangeShapeType="1"/>
            </p:cNvSpPr>
            <p:nvPr/>
          </p:nvSpPr>
          <p:spPr bwMode="auto">
            <a:xfrm flipV="1">
              <a:off x="3086" y="2109"/>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32" name="Line 32"/>
            <p:cNvSpPr>
              <a:spLocks noChangeShapeType="1"/>
            </p:cNvSpPr>
            <p:nvPr/>
          </p:nvSpPr>
          <p:spPr bwMode="auto">
            <a:xfrm>
              <a:off x="3086" y="2428"/>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33" name="Group 33"/>
          <p:cNvGrpSpPr>
            <a:grpSpLocks/>
          </p:cNvGrpSpPr>
          <p:nvPr/>
        </p:nvGrpSpPr>
        <p:grpSpPr bwMode="auto">
          <a:xfrm>
            <a:off x="6229287" y="2581287"/>
            <a:ext cx="849313" cy="1185863"/>
            <a:chOff x="3291" y="1897"/>
            <a:chExt cx="535" cy="747"/>
          </a:xfrm>
        </p:grpSpPr>
        <p:sp>
          <p:nvSpPr>
            <p:cNvPr id="134" name="Rectangle 34"/>
            <p:cNvSpPr>
              <a:spLocks noChangeArrowheads="1"/>
            </p:cNvSpPr>
            <p:nvPr/>
          </p:nvSpPr>
          <p:spPr bwMode="auto">
            <a:xfrm>
              <a:off x="3585" y="2470"/>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35" name="Rectangle 35"/>
            <p:cNvSpPr>
              <a:spLocks noChangeArrowheads="1"/>
            </p:cNvSpPr>
            <p:nvPr/>
          </p:nvSpPr>
          <p:spPr bwMode="auto">
            <a:xfrm>
              <a:off x="3305" y="2470"/>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36" name="Rectangle 36"/>
            <p:cNvSpPr>
              <a:spLocks noChangeArrowheads="1"/>
            </p:cNvSpPr>
            <p:nvPr/>
          </p:nvSpPr>
          <p:spPr bwMode="auto">
            <a:xfrm>
              <a:off x="3294" y="2180"/>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37" name="Rectangle 37"/>
            <p:cNvSpPr>
              <a:spLocks noChangeArrowheads="1"/>
            </p:cNvSpPr>
            <p:nvPr/>
          </p:nvSpPr>
          <p:spPr bwMode="auto">
            <a:xfrm>
              <a:off x="3574" y="2180"/>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C</a:t>
              </a:r>
              <a:endParaRPr lang="en-GB" altLang="en-US" dirty="0"/>
            </a:p>
          </p:txBody>
        </p:sp>
        <p:sp>
          <p:nvSpPr>
            <p:cNvPr id="138" name="Rectangle 38"/>
            <p:cNvSpPr>
              <a:spLocks noChangeArrowheads="1"/>
            </p:cNvSpPr>
            <p:nvPr/>
          </p:nvSpPr>
          <p:spPr bwMode="auto">
            <a:xfrm>
              <a:off x="3291" y="189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39" name="Rectangle 39"/>
            <p:cNvSpPr>
              <a:spLocks noChangeArrowheads="1"/>
            </p:cNvSpPr>
            <p:nvPr/>
          </p:nvSpPr>
          <p:spPr bwMode="auto">
            <a:xfrm>
              <a:off x="3571" y="189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40" name="Line 40"/>
            <p:cNvSpPr>
              <a:spLocks noChangeShapeType="1"/>
            </p:cNvSpPr>
            <p:nvPr/>
          </p:nvSpPr>
          <p:spPr bwMode="auto">
            <a:xfrm>
              <a:off x="3422" y="2298"/>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1" name="Line 41"/>
            <p:cNvSpPr>
              <a:spLocks noChangeShapeType="1"/>
            </p:cNvSpPr>
            <p:nvPr/>
          </p:nvSpPr>
          <p:spPr bwMode="auto">
            <a:xfrm flipH="1">
              <a:off x="3627" y="2383"/>
              <a:ext cx="7"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 name="Line 42"/>
            <p:cNvSpPr>
              <a:spLocks noChangeShapeType="1"/>
            </p:cNvSpPr>
            <p:nvPr/>
          </p:nvSpPr>
          <p:spPr bwMode="auto">
            <a:xfrm>
              <a:off x="3381" y="2383"/>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 name="Line 43"/>
            <p:cNvSpPr>
              <a:spLocks noChangeShapeType="1"/>
            </p:cNvSpPr>
            <p:nvPr/>
          </p:nvSpPr>
          <p:spPr bwMode="auto">
            <a:xfrm flipV="1">
              <a:off x="3372" y="2081"/>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 name="Line 44"/>
            <p:cNvSpPr>
              <a:spLocks noChangeShapeType="1"/>
            </p:cNvSpPr>
            <p:nvPr/>
          </p:nvSpPr>
          <p:spPr bwMode="auto">
            <a:xfrm flipV="1">
              <a:off x="3642" y="2090"/>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5" name="Line 45"/>
            <p:cNvSpPr>
              <a:spLocks noChangeShapeType="1"/>
            </p:cNvSpPr>
            <p:nvPr/>
          </p:nvSpPr>
          <p:spPr bwMode="auto">
            <a:xfrm>
              <a:off x="3684" y="2299"/>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46" name="Group 46"/>
          <p:cNvGrpSpPr>
            <a:grpSpLocks/>
          </p:cNvGrpSpPr>
          <p:nvPr/>
        </p:nvGrpSpPr>
        <p:grpSpPr bwMode="auto">
          <a:xfrm>
            <a:off x="7127234" y="2555646"/>
            <a:ext cx="849312" cy="1185863"/>
            <a:chOff x="3836" y="1893"/>
            <a:chExt cx="535" cy="747"/>
          </a:xfrm>
        </p:grpSpPr>
        <p:sp>
          <p:nvSpPr>
            <p:cNvPr id="147" name="Rectangle 47"/>
            <p:cNvSpPr>
              <a:spLocks noChangeArrowheads="1"/>
            </p:cNvSpPr>
            <p:nvPr/>
          </p:nvSpPr>
          <p:spPr bwMode="auto">
            <a:xfrm>
              <a:off x="4130" y="2466"/>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48" name="Rectangle 48"/>
            <p:cNvSpPr>
              <a:spLocks noChangeArrowheads="1"/>
            </p:cNvSpPr>
            <p:nvPr/>
          </p:nvSpPr>
          <p:spPr bwMode="auto">
            <a:xfrm>
              <a:off x="3850" y="2466"/>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49" name="Rectangle 49"/>
            <p:cNvSpPr>
              <a:spLocks noChangeArrowheads="1"/>
            </p:cNvSpPr>
            <p:nvPr/>
          </p:nvSpPr>
          <p:spPr bwMode="auto">
            <a:xfrm>
              <a:off x="3839" y="2176"/>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50" name="Rectangle 50"/>
            <p:cNvSpPr>
              <a:spLocks noChangeArrowheads="1"/>
            </p:cNvSpPr>
            <p:nvPr/>
          </p:nvSpPr>
          <p:spPr bwMode="auto">
            <a:xfrm>
              <a:off x="4119" y="2176"/>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51" name="Rectangle 51"/>
            <p:cNvSpPr>
              <a:spLocks noChangeArrowheads="1"/>
            </p:cNvSpPr>
            <p:nvPr/>
          </p:nvSpPr>
          <p:spPr bwMode="auto">
            <a:xfrm>
              <a:off x="3836" y="1893"/>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52" name="Rectangle 52"/>
            <p:cNvSpPr>
              <a:spLocks noChangeArrowheads="1"/>
            </p:cNvSpPr>
            <p:nvPr/>
          </p:nvSpPr>
          <p:spPr bwMode="auto">
            <a:xfrm>
              <a:off x="4116" y="1893"/>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H</a:t>
              </a:r>
              <a:endParaRPr lang="en-GB" altLang="en-US" dirty="0"/>
            </a:p>
          </p:txBody>
        </p:sp>
        <p:sp>
          <p:nvSpPr>
            <p:cNvPr id="153" name="Line 53"/>
            <p:cNvSpPr>
              <a:spLocks noChangeShapeType="1"/>
            </p:cNvSpPr>
            <p:nvPr/>
          </p:nvSpPr>
          <p:spPr bwMode="auto">
            <a:xfrm>
              <a:off x="3967" y="2294"/>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 name="Line 54"/>
            <p:cNvSpPr>
              <a:spLocks noChangeShapeType="1"/>
            </p:cNvSpPr>
            <p:nvPr/>
          </p:nvSpPr>
          <p:spPr bwMode="auto">
            <a:xfrm flipH="1">
              <a:off x="4172" y="2379"/>
              <a:ext cx="7"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5" name="Line 55"/>
            <p:cNvSpPr>
              <a:spLocks noChangeShapeType="1"/>
            </p:cNvSpPr>
            <p:nvPr/>
          </p:nvSpPr>
          <p:spPr bwMode="auto">
            <a:xfrm>
              <a:off x="3926" y="2379"/>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6" name="Line 56"/>
            <p:cNvSpPr>
              <a:spLocks noChangeShapeType="1"/>
            </p:cNvSpPr>
            <p:nvPr/>
          </p:nvSpPr>
          <p:spPr bwMode="auto">
            <a:xfrm flipV="1">
              <a:off x="3917" y="2077"/>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7" name="Line 57"/>
            <p:cNvSpPr>
              <a:spLocks noChangeShapeType="1"/>
            </p:cNvSpPr>
            <p:nvPr/>
          </p:nvSpPr>
          <p:spPr bwMode="auto">
            <a:xfrm flipV="1">
              <a:off x="4187" y="2086"/>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8" name="Line 58"/>
            <p:cNvSpPr>
              <a:spLocks noChangeShapeType="1"/>
            </p:cNvSpPr>
            <p:nvPr/>
          </p:nvSpPr>
          <p:spPr bwMode="auto">
            <a:xfrm>
              <a:off x="4229" y="2295"/>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159" name="Group 59"/>
          <p:cNvGrpSpPr>
            <a:grpSpLocks/>
          </p:cNvGrpSpPr>
          <p:nvPr/>
        </p:nvGrpSpPr>
        <p:grpSpPr bwMode="auto">
          <a:xfrm>
            <a:off x="8043525" y="2624943"/>
            <a:ext cx="849312" cy="1185863"/>
            <a:chOff x="4362" y="1897"/>
            <a:chExt cx="535" cy="747"/>
          </a:xfrm>
        </p:grpSpPr>
        <p:sp>
          <p:nvSpPr>
            <p:cNvPr id="160" name="Rectangle 60"/>
            <p:cNvSpPr>
              <a:spLocks noChangeArrowheads="1"/>
            </p:cNvSpPr>
            <p:nvPr/>
          </p:nvSpPr>
          <p:spPr bwMode="auto">
            <a:xfrm>
              <a:off x="4656" y="2470"/>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61" name="Rectangle 61"/>
            <p:cNvSpPr>
              <a:spLocks noChangeArrowheads="1"/>
            </p:cNvSpPr>
            <p:nvPr/>
          </p:nvSpPr>
          <p:spPr bwMode="auto">
            <a:xfrm>
              <a:off x="4376" y="2470"/>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62" name="Rectangle 62"/>
            <p:cNvSpPr>
              <a:spLocks noChangeArrowheads="1"/>
            </p:cNvSpPr>
            <p:nvPr/>
          </p:nvSpPr>
          <p:spPr bwMode="auto">
            <a:xfrm>
              <a:off x="4365" y="2180"/>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C</a:t>
              </a:r>
              <a:endParaRPr lang="en-GB" altLang="en-US"/>
            </a:p>
          </p:txBody>
        </p:sp>
        <p:sp>
          <p:nvSpPr>
            <p:cNvPr id="163" name="Rectangle 63"/>
            <p:cNvSpPr>
              <a:spLocks noChangeArrowheads="1"/>
            </p:cNvSpPr>
            <p:nvPr/>
          </p:nvSpPr>
          <p:spPr bwMode="auto">
            <a:xfrm>
              <a:off x="4645" y="2180"/>
              <a:ext cx="7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dirty="0">
                  <a:solidFill>
                    <a:srgbClr val="000000"/>
                  </a:solidFill>
                </a:rPr>
                <a:t>C</a:t>
              </a:r>
              <a:endParaRPr lang="en-GB" altLang="en-US" dirty="0"/>
            </a:p>
          </p:txBody>
        </p:sp>
        <p:sp>
          <p:nvSpPr>
            <p:cNvPr id="164" name="Rectangle 64"/>
            <p:cNvSpPr>
              <a:spLocks noChangeArrowheads="1"/>
            </p:cNvSpPr>
            <p:nvPr/>
          </p:nvSpPr>
          <p:spPr bwMode="auto">
            <a:xfrm>
              <a:off x="4362" y="189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65" name="Rectangle 65"/>
            <p:cNvSpPr>
              <a:spLocks noChangeArrowheads="1"/>
            </p:cNvSpPr>
            <p:nvPr/>
          </p:nvSpPr>
          <p:spPr bwMode="auto">
            <a:xfrm>
              <a:off x="4642" y="1897"/>
              <a:ext cx="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ltLang="en-US">
                  <a:solidFill>
                    <a:srgbClr val="000000"/>
                  </a:solidFill>
                </a:rPr>
                <a:t>H</a:t>
              </a:r>
              <a:endParaRPr lang="en-GB" altLang="en-US"/>
            </a:p>
          </p:txBody>
        </p:sp>
        <p:sp>
          <p:nvSpPr>
            <p:cNvPr id="166" name="Line 66"/>
            <p:cNvSpPr>
              <a:spLocks noChangeShapeType="1"/>
            </p:cNvSpPr>
            <p:nvPr/>
          </p:nvSpPr>
          <p:spPr bwMode="auto">
            <a:xfrm>
              <a:off x="4493" y="2298"/>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7" name="Line 67"/>
            <p:cNvSpPr>
              <a:spLocks noChangeShapeType="1"/>
            </p:cNvSpPr>
            <p:nvPr/>
          </p:nvSpPr>
          <p:spPr bwMode="auto">
            <a:xfrm flipH="1">
              <a:off x="4698" y="2383"/>
              <a:ext cx="7"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8" name="Line 68"/>
            <p:cNvSpPr>
              <a:spLocks noChangeShapeType="1"/>
            </p:cNvSpPr>
            <p:nvPr/>
          </p:nvSpPr>
          <p:spPr bwMode="auto">
            <a:xfrm>
              <a:off x="4452" y="2383"/>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9" name="Line 69"/>
            <p:cNvSpPr>
              <a:spLocks noChangeShapeType="1"/>
            </p:cNvSpPr>
            <p:nvPr/>
          </p:nvSpPr>
          <p:spPr bwMode="auto">
            <a:xfrm flipV="1">
              <a:off x="4443" y="2081"/>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0" name="Line 70"/>
            <p:cNvSpPr>
              <a:spLocks noChangeShapeType="1"/>
            </p:cNvSpPr>
            <p:nvPr/>
          </p:nvSpPr>
          <p:spPr bwMode="auto">
            <a:xfrm flipV="1">
              <a:off x="4713" y="2090"/>
              <a:ext cx="1" cy="9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71" name="Line 71"/>
            <p:cNvSpPr>
              <a:spLocks noChangeShapeType="1"/>
            </p:cNvSpPr>
            <p:nvPr/>
          </p:nvSpPr>
          <p:spPr bwMode="auto">
            <a:xfrm>
              <a:off x="4755" y="2299"/>
              <a:ext cx="14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72" name="Text Box 86"/>
          <p:cNvSpPr txBox="1">
            <a:spLocks noChangeArrowheads="1"/>
          </p:cNvSpPr>
          <p:nvPr/>
        </p:nvSpPr>
        <p:spPr bwMode="auto">
          <a:xfrm>
            <a:off x="4284821" y="3809257"/>
            <a:ext cx="52419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GB" altLang="en-US" sz="1400" b="1" dirty="0"/>
              <a:t>1          2          3            4          5    thousands</a:t>
            </a:r>
          </a:p>
        </p:txBody>
      </p:sp>
      <p:sp>
        <p:nvSpPr>
          <p:cNvPr id="173" name="Text Box 73"/>
          <p:cNvSpPr txBox="1">
            <a:spLocks noChangeArrowheads="1"/>
          </p:cNvSpPr>
          <p:nvPr/>
        </p:nvSpPr>
        <p:spPr bwMode="auto">
          <a:xfrm>
            <a:off x="9058899" y="2597837"/>
            <a:ext cx="9017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sz="2000" dirty="0">
                <a:solidFill>
                  <a:schemeClr val="bg1"/>
                </a:solidFill>
              </a:rPr>
              <a:t>And</a:t>
            </a:r>
          </a:p>
          <a:p>
            <a:pPr algn="l"/>
            <a:r>
              <a:rPr lang="en-GB" altLang="en-US" sz="2000" dirty="0">
                <a:solidFill>
                  <a:schemeClr val="bg1"/>
                </a:solidFill>
              </a:rPr>
              <a:t>lots</a:t>
            </a:r>
          </a:p>
          <a:p>
            <a:pPr algn="l"/>
            <a:r>
              <a:rPr lang="en-GB" altLang="en-US" sz="2000" dirty="0">
                <a:solidFill>
                  <a:schemeClr val="bg1"/>
                </a:solidFill>
              </a:rPr>
              <a:t>more..</a:t>
            </a:r>
            <a:endParaRPr lang="en-GB" altLang="en-US" dirty="0">
              <a:solidFill>
                <a:schemeClr val="bg1"/>
              </a:solidFill>
            </a:endParaRPr>
          </a:p>
        </p:txBody>
      </p:sp>
    </p:spTree>
    <p:extLst>
      <p:ext uri="{BB962C8B-B14F-4D97-AF65-F5344CB8AC3E}">
        <p14:creationId xmlns:p14="http://schemas.microsoft.com/office/powerpoint/2010/main" val="439151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0" y="0"/>
            <a:ext cx="11263299" cy="6858000"/>
          </a:xfrm>
          <a:prstGeom prst="rect">
            <a:avLst/>
          </a:prstGeom>
        </p:spPr>
      </p:pic>
      <p:sp>
        <p:nvSpPr>
          <p:cNvPr id="18" name="Rectangle 3"/>
          <p:cNvSpPr txBox="1">
            <a:spLocks noChangeArrowheads="1"/>
          </p:cNvSpPr>
          <p:nvPr/>
        </p:nvSpPr>
        <p:spPr bwMode="auto">
          <a:xfrm>
            <a:off x="1346884" y="1785374"/>
            <a:ext cx="9321116" cy="11985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91442" indent="-91442" algn="l" defTabSz="914423" rtl="0" eaLnBrk="1" latinLnBrk="0" hangingPunct="1">
              <a:lnSpc>
                <a:spcPct val="90000"/>
              </a:lnSpc>
              <a:spcBef>
                <a:spcPts val="1200"/>
              </a:spcBef>
              <a:spcAft>
                <a:spcPts val="201"/>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58" indent="-182885" algn="l" defTabSz="914423" rtl="0" eaLnBrk="1" latinLnBrk="0" hangingPunct="1">
              <a:lnSpc>
                <a:spcPct val="90000"/>
              </a:lnSpc>
              <a:spcBef>
                <a:spcPts val="201"/>
              </a:spcBef>
              <a:spcAft>
                <a:spcPts val="400"/>
              </a:spcAft>
              <a:buClr>
                <a:schemeClr val="accent1"/>
              </a:buClr>
              <a:buFont typeface="Calibri" pitchFamily="34" charset="0"/>
              <a:buChar char="◦"/>
              <a:defRPr sz="1801" kern="1200">
                <a:solidFill>
                  <a:schemeClr val="tx1">
                    <a:lumMod val="75000"/>
                    <a:lumOff val="25000"/>
                  </a:schemeClr>
                </a:solidFill>
                <a:latin typeface="+mn-lt"/>
                <a:ea typeface="+mn-ea"/>
                <a:cs typeface="+mn-cs"/>
              </a:defRPr>
            </a:lvl2pPr>
            <a:lvl3pPr marL="566942"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3pPr>
            <a:lvl4pPr marL="749827"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4pPr>
            <a:lvl5pPr marL="932711" indent="-182885"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5pPr>
            <a:lvl6pPr marL="110002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6pPr>
            <a:lvl7pPr marL="130003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7pPr>
            <a:lvl8pPr marL="1500038"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8pPr>
            <a:lvl9pPr marL="1700043" indent="-228606" algn="l" defTabSz="914423" rtl="0" eaLnBrk="1" latinLnBrk="0" hangingPunct="1">
              <a:lnSpc>
                <a:spcPct val="90000"/>
              </a:lnSpc>
              <a:spcBef>
                <a:spcPts val="201"/>
              </a:spcBef>
              <a:spcAft>
                <a:spcPts val="400"/>
              </a:spcAft>
              <a:buClr>
                <a:schemeClr val="accent1"/>
              </a:buClr>
              <a:buFont typeface="Calibri" pitchFamily="34" charset="0"/>
              <a:buChar char="◦"/>
              <a:defRPr sz="1401" kern="1200">
                <a:solidFill>
                  <a:schemeClr val="tx1">
                    <a:lumMod val="75000"/>
                    <a:lumOff val="25000"/>
                  </a:schemeClr>
                </a:solidFill>
                <a:latin typeface="+mn-lt"/>
                <a:ea typeface="+mn-ea"/>
                <a:cs typeface="+mn-cs"/>
              </a:defRPr>
            </a:lvl9pPr>
          </a:lstStyle>
          <a:p>
            <a:pPr>
              <a:spcBef>
                <a:spcPct val="0"/>
              </a:spcBef>
              <a:buClrTx/>
              <a:buFont typeface="Wingdings" panose="05000000000000000000" pitchFamily="2" charset="2"/>
              <a:buChar char="q"/>
            </a:pPr>
            <a:r>
              <a:rPr lang="en-GB" altLang="en-US" sz="2400" dirty="0">
                <a:solidFill>
                  <a:schemeClr val="bg1"/>
                </a:solidFill>
              </a:rPr>
              <a:t>Ethene is only one alkene.  Other unsaturated molecules such as propene, vinyl chloride and styrene can also be </a:t>
            </a:r>
            <a:r>
              <a:rPr lang="en-GB" altLang="en-US" sz="2400" b="1" i="1" dirty="0">
                <a:solidFill>
                  <a:schemeClr val="bg1"/>
                </a:solidFill>
                <a:effectLst>
                  <a:outerShdw blurRad="38100" dist="38100" dir="2700000" algn="tl">
                    <a:srgbClr val="C0C0C0"/>
                  </a:outerShdw>
                </a:effectLst>
              </a:rPr>
              <a:t>polymerised</a:t>
            </a:r>
            <a:r>
              <a:rPr lang="en-GB" altLang="en-US" sz="2400" dirty="0">
                <a:solidFill>
                  <a:schemeClr val="bg1"/>
                </a:solidFill>
              </a:rPr>
              <a:t>  to produce a range of plastics.  E.g.  propene</a:t>
            </a:r>
          </a:p>
        </p:txBody>
      </p:sp>
      <p:grpSp>
        <p:nvGrpSpPr>
          <p:cNvPr id="19" name="Group 4"/>
          <p:cNvGrpSpPr>
            <a:grpSpLocks/>
          </p:cNvGrpSpPr>
          <p:nvPr/>
        </p:nvGrpSpPr>
        <p:grpSpPr bwMode="auto">
          <a:xfrm>
            <a:off x="2895600" y="3576074"/>
            <a:ext cx="7140947" cy="2079625"/>
            <a:chOff x="560" y="908"/>
            <a:chExt cx="4923" cy="1310"/>
          </a:xfrm>
        </p:grpSpPr>
        <p:sp>
          <p:nvSpPr>
            <p:cNvPr id="20" name="Text Box 5"/>
            <p:cNvSpPr txBox="1">
              <a:spLocks noChangeArrowheads="1"/>
            </p:cNvSpPr>
            <p:nvPr/>
          </p:nvSpPr>
          <p:spPr bwMode="auto">
            <a:xfrm>
              <a:off x="4440" y="1236"/>
              <a:ext cx="10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Poly(propene)</a:t>
              </a:r>
            </a:p>
          </p:txBody>
        </p:sp>
        <p:pic>
          <p:nvPicPr>
            <p:cNvPr id="21" name="Picture 6"/>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54" y="908"/>
              <a:ext cx="1375"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AutoShape 7"/>
            <p:cNvSpPr>
              <a:spLocks noChangeArrowheads="1"/>
            </p:cNvSpPr>
            <p:nvPr/>
          </p:nvSpPr>
          <p:spPr bwMode="auto">
            <a:xfrm>
              <a:off x="3124" y="1044"/>
              <a:ext cx="1216" cy="927"/>
            </a:xfrm>
            <a:prstGeom prst="bracketPair">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Line 8"/>
            <p:cNvSpPr>
              <a:spLocks noChangeShapeType="1"/>
            </p:cNvSpPr>
            <p:nvPr/>
          </p:nvSpPr>
          <p:spPr bwMode="auto">
            <a:xfrm>
              <a:off x="4032" y="1462"/>
              <a:ext cx="4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 name="AutoShape 9"/>
            <p:cNvSpPr>
              <a:spLocks noChangeArrowheads="1"/>
            </p:cNvSpPr>
            <p:nvPr/>
          </p:nvSpPr>
          <p:spPr bwMode="auto">
            <a:xfrm>
              <a:off x="2245" y="1318"/>
              <a:ext cx="554" cy="291"/>
            </a:xfrm>
            <a:prstGeom prst="rightArrow">
              <a:avLst>
                <a:gd name="adj1" fmla="val 50000"/>
                <a:gd name="adj2" fmla="val 47595"/>
              </a:avLst>
            </a:prstGeom>
            <a:gradFill rotWithShape="0">
              <a:gsLst>
                <a:gs pos="0">
                  <a:srgbClr val="0000FF"/>
                </a:gs>
                <a:gs pos="100000">
                  <a:srgbClr val="0000FF">
                    <a:gamma/>
                    <a:shade val="46275"/>
                    <a:invGamma/>
                  </a:srgbClr>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 name="AutoShape 10"/>
            <p:cNvSpPr>
              <a:spLocks noChangeArrowheads="1"/>
            </p:cNvSpPr>
            <p:nvPr/>
          </p:nvSpPr>
          <p:spPr bwMode="auto">
            <a:xfrm>
              <a:off x="809" y="991"/>
              <a:ext cx="1264" cy="955"/>
            </a:xfrm>
            <a:prstGeom prst="bracketPair">
              <a:avLst>
                <a:gd name="adj" fmla="val 16667"/>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 name="Text Box 11"/>
            <p:cNvSpPr txBox="1">
              <a:spLocks noChangeArrowheads="1"/>
            </p:cNvSpPr>
            <p:nvPr/>
          </p:nvSpPr>
          <p:spPr bwMode="auto">
            <a:xfrm>
              <a:off x="560" y="1294"/>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n</a:t>
              </a:r>
            </a:p>
          </p:txBody>
        </p:sp>
        <p:sp>
          <p:nvSpPr>
            <p:cNvPr id="27" name="Text Box 12"/>
            <p:cNvSpPr txBox="1">
              <a:spLocks noChangeArrowheads="1"/>
            </p:cNvSpPr>
            <p:nvPr/>
          </p:nvSpPr>
          <p:spPr bwMode="auto">
            <a:xfrm>
              <a:off x="4369" y="1767"/>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n</a:t>
              </a:r>
            </a:p>
          </p:txBody>
        </p:sp>
        <p:sp>
          <p:nvSpPr>
            <p:cNvPr id="28" name="Text Box 13"/>
            <p:cNvSpPr txBox="1">
              <a:spLocks noChangeArrowheads="1"/>
            </p:cNvSpPr>
            <p:nvPr/>
          </p:nvSpPr>
          <p:spPr bwMode="auto">
            <a:xfrm>
              <a:off x="979" y="1985"/>
              <a:ext cx="6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dirty="0">
                  <a:solidFill>
                    <a:schemeClr val="bg1"/>
                  </a:solidFill>
                </a:rPr>
                <a:t>propene</a:t>
              </a:r>
            </a:p>
          </p:txBody>
        </p:sp>
        <p:pic>
          <p:nvPicPr>
            <p:cNvPr id="29" name="Picture 14"/>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21" y="926"/>
              <a:ext cx="1272" cy="1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Rectangle 29"/>
          <p:cNvSpPr/>
          <p:nvPr/>
        </p:nvSpPr>
        <p:spPr>
          <a:xfrm>
            <a:off x="1159686" y="989114"/>
            <a:ext cx="3302571" cy="830997"/>
          </a:xfrm>
          <a:prstGeom prst="rect">
            <a:avLst/>
          </a:prstGeom>
        </p:spPr>
        <p:txBody>
          <a:bodyPr wrap="none">
            <a:spAutoFit/>
          </a:bodyPr>
          <a:lstStyle/>
          <a:p>
            <a:r>
              <a:rPr lang="en-GB" altLang="en-US" sz="4800" dirty="0">
                <a:solidFill>
                  <a:srgbClr val="FFC000"/>
                </a:solidFill>
                <a:latin typeface="+mj-lt"/>
              </a:rPr>
              <a:t>Polypropene</a:t>
            </a:r>
            <a:endParaRPr lang="en-IN" sz="4800" dirty="0">
              <a:solidFill>
                <a:srgbClr val="FFC000"/>
              </a:solidFill>
              <a:latin typeface="+mj-lt"/>
            </a:endParaRPr>
          </a:p>
        </p:txBody>
      </p:sp>
    </p:spTree>
    <p:extLst>
      <p:ext uri="{BB962C8B-B14F-4D97-AF65-F5344CB8AC3E}">
        <p14:creationId xmlns:p14="http://schemas.microsoft.com/office/powerpoint/2010/main" val="3201416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400" cy="6872748"/>
          </a:xfrm>
          <a:prstGeom prst="rect">
            <a:avLst/>
          </a:prstGeom>
        </p:spPr>
      </p:pic>
      <p:sp>
        <p:nvSpPr>
          <p:cNvPr id="8" name="TextBox 2"/>
          <p:cNvSpPr txBox="1"/>
          <p:nvPr/>
        </p:nvSpPr>
        <p:spPr>
          <a:xfrm>
            <a:off x="3204882" y="1187823"/>
            <a:ext cx="4958280"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Petrochemical Simplified Diagram</a:t>
            </a:r>
          </a:p>
          <a:p>
            <a:pPr>
              <a:lnSpc>
                <a:spcPts val="3247"/>
              </a:lnSpc>
            </a:pPr>
            <a:endParaRPr lang="en-CA" sz="2827">
              <a:solidFill>
                <a:srgbClr val="000000"/>
              </a:solidFill>
            </a:endParaRPr>
          </a:p>
        </p:txBody>
      </p:sp>
      <p:sp>
        <p:nvSpPr>
          <p:cNvPr id="3" name="TextBox 3"/>
          <p:cNvSpPr txBox="1"/>
          <p:nvPr/>
        </p:nvSpPr>
        <p:spPr>
          <a:xfrm>
            <a:off x="8057030" y="1983442"/>
            <a:ext cx="1739130" cy="410369"/>
          </a:xfrm>
          <a:prstGeom prst="rect">
            <a:avLst/>
          </a:prstGeom>
          <a:noFill/>
        </p:spPr>
        <p:txBody>
          <a:bodyPr vert="horz" wrap="none" lIns="0" tIns="0" rIns="0" bIns="0" rtlCol="0">
            <a:spAutoFit/>
          </a:bodyPr>
          <a:lstStyle/>
          <a:p>
            <a:pPr>
              <a:lnSpc>
                <a:spcPts val="1624"/>
              </a:lnSpc>
            </a:pPr>
            <a:r>
              <a:rPr lang="en-CA" sz="1417" b="1">
                <a:solidFill>
                  <a:srgbClr val="FFFFFF"/>
                </a:solidFill>
                <a:latin typeface="Calibri Bold"/>
                <a:cs typeface="Calibri Bold"/>
              </a:rPr>
              <a:t>Fluid Catalytic Cracking</a:t>
            </a:r>
          </a:p>
          <a:p>
            <a:pPr>
              <a:lnSpc>
                <a:spcPts val="1624"/>
              </a:lnSpc>
            </a:pPr>
            <a:endParaRPr lang="en-CA" sz="1408">
              <a:solidFill>
                <a:srgbClr val="000000"/>
              </a:solidFill>
            </a:endParaRPr>
          </a:p>
        </p:txBody>
      </p:sp>
      <p:sp>
        <p:nvSpPr>
          <p:cNvPr id="4" name="TextBox 4"/>
          <p:cNvSpPr txBox="1"/>
          <p:nvPr/>
        </p:nvSpPr>
        <p:spPr>
          <a:xfrm>
            <a:off x="8057029" y="2185147"/>
            <a:ext cx="1688860" cy="1744067"/>
          </a:xfrm>
          <a:prstGeom prst="rect">
            <a:avLst/>
          </a:prstGeom>
          <a:noFill/>
        </p:spPr>
        <p:txBody>
          <a:bodyPr vert="horz" wrap="none" lIns="0" tIns="0" rIns="0" bIns="0" rtlCol="0">
            <a:spAutoFit/>
          </a:bodyPr>
          <a:lstStyle/>
          <a:p>
            <a:pPr>
              <a:lnSpc>
                <a:spcPts val="1690"/>
              </a:lnSpc>
            </a:pPr>
            <a:r>
              <a:rPr lang="en-CA" sz="1408">
                <a:solidFill>
                  <a:srgbClr val="FFFFFF"/>
                </a:solidFill>
                <a:latin typeface="Calibri"/>
                <a:cs typeface="Calibri"/>
              </a:rPr>
              <a:t>is a chemical process</a:t>
            </a:r>
            <a:br>
              <a:rPr lang="en-CA" sz="1408">
                <a:solidFill>
                  <a:srgbClr val="000000"/>
                </a:solidFill>
                <a:latin typeface="Times New Roman"/>
              </a:rPr>
            </a:br>
            <a:r>
              <a:rPr lang="en-CA" sz="1408">
                <a:solidFill>
                  <a:srgbClr val="FFFFFF"/>
                </a:solidFill>
                <a:latin typeface="Calibri"/>
                <a:cs typeface="Calibri"/>
              </a:rPr>
              <a:t>using liquid catalyst to</a:t>
            </a:r>
            <a:br>
              <a:rPr lang="en-CA" sz="1408">
                <a:solidFill>
                  <a:srgbClr val="000000"/>
                </a:solidFill>
                <a:latin typeface="Times New Roman"/>
              </a:rPr>
            </a:br>
            <a:r>
              <a:rPr lang="en-CA" sz="1408">
                <a:solidFill>
                  <a:srgbClr val="FFFFFF"/>
                </a:solidFill>
                <a:latin typeface="Calibri"/>
                <a:cs typeface="Calibri"/>
              </a:rPr>
              <a:t>create new, smaller</a:t>
            </a:r>
            <a:br>
              <a:rPr lang="en-CA" sz="1408">
                <a:solidFill>
                  <a:srgbClr val="000000"/>
                </a:solidFill>
                <a:latin typeface="Times New Roman"/>
              </a:rPr>
            </a:br>
            <a:r>
              <a:rPr lang="en-CA" sz="1408">
                <a:solidFill>
                  <a:srgbClr val="FFFFFF"/>
                </a:solidFill>
                <a:latin typeface="Calibri"/>
                <a:cs typeface="Calibri"/>
              </a:rPr>
              <a:t>molecules from larger</a:t>
            </a:r>
            <a:br>
              <a:rPr lang="en-CA" sz="1408">
                <a:solidFill>
                  <a:srgbClr val="000000"/>
                </a:solidFill>
                <a:latin typeface="Times New Roman"/>
              </a:rPr>
            </a:br>
            <a:r>
              <a:rPr lang="en-CA" sz="1408">
                <a:solidFill>
                  <a:srgbClr val="FFFFFF"/>
                </a:solidFill>
                <a:latin typeface="Calibri"/>
                <a:cs typeface="Calibri"/>
              </a:rPr>
              <a:t>molecules (cracking) to</a:t>
            </a:r>
            <a:br>
              <a:rPr lang="en-CA" sz="1408">
                <a:solidFill>
                  <a:srgbClr val="000000"/>
                </a:solidFill>
                <a:latin typeface="Times New Roman"/>
              </a:rPr>
            </a:br>
            <a:r>
              <a:rPr lang="en-CA" sz="1408">
                <a:solidFill>
                  <a:srgbClr val="FFFFFF"/>
                </a:solidFill>
                <a:latin typeface="Calibri"/>
                <a:cs typeface="Calibri"/>
              </a:rPr>
              <a:t>make gasoline and</a:t>
            </a:r>
            <a:br>
              <a:rPr lang="en-CA" sz="1408">
                <a:solidFill>
                  <a:srgbClr val="000000"/>
                </a:solidFill>
                <a:latin typeface="Times New Roman"/>
              </a:rPr>
            </a:br>
            <a:r>
              <a:rPr lang="en-CA" sz="1408">
                <a:solidFill>
                  <a:srgbClr val="FFFFFF"/>
                </a:solidFill>
                <a:latin typeface="Calibri"/>
                <a:cs typeface="Calibri"/>
              </a:rPr>
              <a:t>distillate fuels.</a:t>
            </a:r>
          </a:p>
          <a:p>
            <a:pPr>
              <a:lnSpc>
                <a:spcPts val="1690"/>
              </a:lnSpc>
            </a:pPr>
            <a:endParaRPr lang="en-CA" sz="1408">
              <a:solidFill>
                <a:srgbClr val="000000"/>
              </a:solidFill>
            </a:endParaRPr>
          </a:p>
        </p:txBody>
      </p:sp>
      <p:sp>
        <p:nvSpPr>
          <p:cNvPr id="5" name="TextBox 5"/>
          <p:cNvSpPr txBox="1"/>
          <p:nvPr/>
        </p:nvSpPr>
        <p:spPr>
          <a:xfrm>
            <a:off x="8057030" y="3910854"/>
            <a:ext cx="1476558" cy="410369"/>
          </a:xfrm>
          <a:prstGeom prst="rect">
            <a:avLst/>
          </a:prstGeom>
          <a:noFill/>
        </p:spPr>
        <p:txBody>
          <a:bodyPr vert="horz" wrap="none" lIns="0" tIns="0" rIns="0" bIns="0" rtlCol="0">
            <a:spAutoFit/>
          </a:bodyPr>
          <a:lstStyle/>
          <a:p>
            <a:pPr>
              <a:lnSpc>
                <a:spcPts val="1624"/>
              </a:lnSpc>
            </a:pPr>
            <a:r>
              <a:rPr lang="en-CA" sz="1417" b="1">
                <a:solidFill>
                  <a:srgbClr val="FFFFFF"/>
                </a:solidFill>
                <a:latin typeface="Calibri Bold"/>
                <a:cs typeface="Calibri Bold"/>
              </a:rPr>
              <a:t>Steam Cracking  </a:t>
            </a:r>
            <a:r>
              <a:rPr lang="en-CA" sz="1408">
                <a:solidFill>
                  <a:srgbClr val="FFFFFF"/>
                </a:solidFill>
                <a:latin typeface="Calibri"/>
                <a:cs typeface="Calibri"/>
              </a:rPr>
              <a:t>is a</a:t>
            </a:r>
          </a:p>
          <a:p>
            <a:pPr>
              <a:lnSpc>
                <a:spcPts val="1624"/>
              </a:lnSpc>
            </a:pPr>
            <a:endParaRPr lang="en-CA" sz="1408">
              <a:solidFill>
                <a:srgbClr val="000000"/>
              </a:solidFill>
            </a:endParaRPr>
          </a:p>
        </p:txBody>
      </p:sp>
      <p:sp>
        <p:nvSpPr>
          <p:cNvPr id="6" name="TextBox 6"/>
          <p:cNvSpPr txBox="1"/>
          <p:nvPr/>
        </p:nvSpPr>
        <p:spPr>
          <a:xfrm>
            <a:off x="8057029" y="4123765"/>
            <a:ext cx="1673984" cy="1090042"/>
          </a:xfrm>
          <a:prstGeom prst="rect">
            <a:avLst/>
          </a:prstGeom>
          <a:noFill/>
        </p:spPr>
        <p:txBody>
          <a:bodyPr vert="horz" wrap="none" lIns="0" tIns="0" rIns="0" bIns="0" rtlCol="0">
            <a:spAutoFit/>
          </a:bodyPr>
          <a:lstStyle/>
          <a:p>
            <a:pPr>
              <a:lnSpc>
                <a:spcPts val="1677"/>
              </a:lnSpc>
            </a:pPr>
            <a:r>
              <a:rPr lang="en-CA" sz="1408">
                <a:solidFill>
                  <a:srgbClr val="FFFFFF"/>
                </a:solidFill>
                <a:latin typeface="Calibri"/>
                <a:cs typeface="Calibri"/>
              </a:rPr>
              <a:t>chemical process using</a:t>
            </a:r>
            <a:br>
              <a:rPr lang="en-CA" sz="1408">
                <a:solidFill>
                  <a:srgbClr val="000000"/>
                </a:solidFill>
                <a:latin typeface="Times New Roman"/>
              </a:rPr>
            </a:br>
            <a:r>
              <a:rPr lang="en-CA" sz="1408">
                <a:solidFill>
                  <a:srgbClr val="FFFFFF"/>
                </a:solidFill>
                <a:latin typeface="Calibri"/>
                <a:cs typeface="Calibri"/>
              </a:rPr>
              <a:t>steam to thermally</a:t>
            </a:r>
            <a:br>
              <a:rPr lang="en-CA" sz="1408">
                <a:solidFill>
                  <a:srgbClr val="000000"/>
                </a:solidFill>
                <a:latin typeface="Times New Roman"/>
              </a:rPr>
            </a:br>
            <a:r>
              <a:rPr lang="en-CA" sz="1408">
                <a:solidFill>
                  <a:srgbClr val="FFFFFF"/>
                </a:solidFill>
                <a:latin typeface="Calibri"/>
                <a:cs typeface="Calibri"/>
              </a:rPr>
              <a:t>cracked the feedstock</a:t>
            </a:r>
            <a:br>
              <a:rPr lang="en-CA" sz="1408">
                <a:solidFill>
                  <a:srgbClr val="000000"/>
                </a:solidFill>
                <a:latin typeface="Times New Roman"/>
              </a:rPr>
            </a:br>
            <a:r>
              <a:rPr lang="en-CA" sz="1408">
                <a:solidFill>
                  <a:srgbClr val="FFFFFF"/>
                </a:solidFill>
                <a:latin typeface="Calibri"/>
                <a:cs typeface="Calibri"/>
              </a:rPr>
              <a:t>into lighter</a:t>
            </a:r>
          </a:p>
          <a:p>
            <a:pPr>
              <a:lnSpc>
                <a:spcPts val="1677"/>
              </a:lnSpc>
            </a:pPr>
            <a:endParaRPr lang="en-CA" sz="1408">
              <a:solidFill>
                <a:srgbClr val="000000"/>
              </a:solidFill>
            </a:endParaRPr>
          </a:p>
        </p:txBody>
      </p:sp>
      <p:sp>
        <p:nvSpPr>
          <p:cNvPr id="7" name="TextBox 7"/>
          <p:cNvSpPr txBox="1"/>
          <p:nvPr/>
        </p:nvSpPr>
        <p:spPr>
          <a:xfrm>
            <a:off x="8057030" y="4986618"/>
            <a:ext cx="972830" cy="410369"/>
          </a:xfrm>
          <a:prstGeom prst="rect">
            <a:avLst/>
          </a:prstGeom>
          <a:noFill/>
        </p:spPr>
        <p:txBody>
          <a:bodyPr vert="horz" wrap="none" lIns="0" tIns="0" rIns="0" bIns="0" rtlCol="0">
            <a:spAutoFit/>
          </a:bodyPr>
          <a:lstStyle/>
          <a:p>
            <a:pPr>
              <a:lnSpc>
                <a:spcPts val="1624"/>
              </a:lnSpc>
            </a:pPr>
            <a:r>
              <a:rPr lang="en-CA" sz="1408">
                <a:solidFill>
                  <a:srgbClr val="FFFFFF"/>
                </a:solidFill>
                <a:latin typeface="Calibri"/>
                <a:cs typeface="Calibri"/>
              </a:rPr>
              <a:t>hydrocarbon.</a:t>
            </a:r>
          </a:p>
          <a:p>
            <a:pPr>
              <a:lnSpc>
                <a:spcPts val="1624"/>
              </a:lnSpc>
            </a:pPr>
            <a:endParaRPr lang="en-CA" sz="1408">
              <a:solidFill>
                <a:srgbClr val="000000"/>
              </a:solidFill>
            </a:endParaRPr>
          </a:p>
        </p:txBody>
      </p:sp>
    </p:spTree>
    <p:extLst>
      <p:ext uri="{BB962C8B-B14F-4D97-AF65-F5344CB8AC3E}">
        <p14:creationId xmlns:p14="http://schemas.microsoft.com/office/powerpoint/2010/main" val="186928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400" cy="6858000"/>
          </a:xfrm>
          <a:prstGeom prst="rect">
            <a:avLst/>
          </a:prstGeom>
        </p:spPr>
      </p:pic>
      <p:sp>
        <p:nvSpPr>
          <p:cNvPr id="8" name="TextBox 2"/>
          <p:cNvSpPr txBox="1"/>
          <p:nvPr/>
        </p:nvSpPr>
        <p:spPr>
          <a:xfrm>
            <a:off x="3204883" y="1187823"/>
            <a:ext cx="1507657"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Marketing</a:t>
            </a:r>
          </a:p>
          <a:p>
            <a:pPr>
              <a:lnSpc>
                <a:spcPts val="3247"/>
              </a:lnSpc>
            </a:pPr>
            <a:endParaRPr lang="en-CA" sz="2827">
              <a:solidFill>
                <a:srgbClr val="000000"/>
              </a:solidFill>
            </a:endParaRPr>
          </a:p>
        </p:txBody>
      </p:sp>
      <p:sp>
        <p:nvSpPr>
          <p:cNvPr id="3" name="TextBox 3"/>
          <p:cNvSpPr txBox="1"/>
          <p:nvPr/>
        </p:nvSpPr>
        <p:spPr>
          <a:xfrm>
            <a:off x="2801471" y="1792942"/>
            <a:ext cx="6989799" cy="564257"/>
          </a:xfrm>
          <a:prstGeom prst="rect">
            <a:avLst/>
          </a:prstGeom>
          <a:noFill/>
        </p:spPr>
        <p:txBody>
          <a:bodyPr vert="horz" wrap="none" lIns="0" tIns="0" rIns="0" bIns="0" rtlCol="0">
            <a:spAutoFit/>
          </a:bodyPr>
          <a:lstStyle/>
          <a:p>
            <a:pPr>
              <a:lnSpc>
                <a:spcPts val="2232"/>
              </a:lnSpc>
            </a:pPr>
            <a:r>
              <a:rPr lang="en-CA" sz="1937">
                <a:solidFill>
                  <a:srgbClr val="FFFFFF"/>
                </a:solidFill>
                <a:latin typeface="Arial"/>
                <a:cs typeface="Arial"/>
              </a:rPr>
              <a:t>•</a:t>
            </a:r>
            <a:r>
              <a:rPr lang="en-CA" sz="1937">
                <a:solidFill>
                  <a:srgbClr val="FFFFFF"/>
                </a:solidFill>
                <a:latin typeface="Calibri"/>
                <a:cs typeface="Calibri"/>
              </a:rPr>
              <a:t>  Downstream consumers includes commercial and retail consumers.</a:t>
            </a:r>
          </a:p>
          <a:p>
            <a:pPr>
              <a:lnSpc>
                <a:spcPts val="2232"/>
              </a:lnSpc>
            </a:pPr>
            <a:endParaRPr lang="en-CA" sz="1937">
              <a:solidFill>
                <a:srgbClr val="000000"/>
              </a:solidFill>
            </a:endParaRPr>
          </a:p>
        </p:txBody>
      </p:sp>
      <p:sp>
        <p:nvSpPr>
          <p:cNvPr id="4" name="TextBox 4"/>
          <p:cNvSpPr txBox="1"/>
          <p:nvPr/>
        </p:nvSpPr>
        <p:spPr>
          <a:xfrm>
            <a:off x="2801471" y="2084294"/>
            <a:ext cx="6175473" cy="564257"/>
          </a:xfrm>
          <a:prstGeom prst="rect">
            <a:avLst/>
          </a:prstGeom>
          <a:noFill/>
        </p:spPr>
        <p:txBody>
          <a:bodyPr vert="horz" wrap="none" lIns="0" tIns="0" rIns="0" bIns="0" rtlCol="0">
            <a:spAutoFit/>
          </a:bodyPr>
          <a:lstStyle/>
          <a:p>
            <a:pPr>
              <a:lnSpc>
                <a:spcPts val="2232"/>
              </a:lnSpc>
            </a:pPr>
            <a:r>
              <a:rPr lang="en-CA" sz="1937">
                <a:solidFill>
                  <a:srgbClr val="FFFFFF"/>
                </a:solidFill>
                <a:latin typeface="Arial"/>
                <a:cs typeface="Arial"/>
              </a:rPr>
              <a:t>•</a:t>
            </a:r>
            <a:r>
              <a:rPr lang="en-CA" sz="1937">
                <a:solidFill>
                  <a:srgbClr val="FFFFFF"/>
                </a:solidFill>
                <a:latin typeface="Calibri"/>
                <a:cs typeface="Calibri"/>
              </a:rPr>
              <a:t>  Commercial consumers includes petrochemical &amp; industrial</a:t>
            </a:r>
          </a:p>
          <a:p>
            <a:pPr>
              <a:lnSpc>
                <a:spcPts val="2232"/>
              </a:lnSpc>
            </a:pPr>
            <a:endParaRPr lang="en-CA" sz="1937">
              <a:solidFill>
                <a:srgbClr val="000000"/>
              </a:solidFill>
            </a:endParaRPr>
          </a:p>
        </p:txBody>
      </p:sp>
      <p:sp>
        <p:nvSpPr>
          <p:cNvPr id="5" name="TextBox 5"/>
          <p:cNvSpPr txBox="1"/>
          <p:nvPr/>
        </p:nvSpPr>
        <p:spPr>
          <a:xfrm>
            <a:off x="3104030" y="2364441"/>
            <a:ext cx="6382196" cy="730969"/>
          </a:xfrm>
          <a:prstGeom prst="rect">
            <a:avLst/>
          </a:prstGeom>
          <a:noFill/>
        </p:spPr>
        <p:txBody>
          <a:bodyPr vert="horz" wrap="none" lIns="0" tIns="0" rIns="0" bIns="0" rtlCol="0">
            <a:spAutoFit/>
          </a:bodyPr>
          <a:lstStyle/>
          <a:p>
            <a:pPr>
              <a:lnSpc>
                <a:spcPts val="1853"/>
              </a:lnSpc>
            </a:pPr>
            <a:r>
              <a:rPr lang="en-CA" sz="1937">
                <a:solidFill>
                  <a:srgbClr val="FFFFFF"/>
                </a:solidFill>
                <a:latin typeface="Calibri"/>
                <a:cs typeface="Calibri"/>
              </a:rPr>
              <a:t>manufacturers, utilities (especially power plant), transportation</a:t>
            </a:r>
            <a:br>
              <a:rPr lang="en-CA" sz="1937">
                <a:solidFill>
                  <a:srgbClr val="000000"/>
                </a:solidFill>
                <a:latin typeface="Times New Roman"/>
              </a:rPr>
            </a:br>
            <a:r>
              <a:rPr lang="en-CA" sz="1937">
                <a:solidFill>
                  <a:srgbClr val="FFFFFF"/>
                </a:solidFill>
                <a:latin typeface="Calibri"/>
                <a:cs typeface="Calibri"/>
              </a:rPr>
              <a:t>fleets (airlines, trucks, vessels), and municipalities.</a:t>
            </a:r>
          </a:p>
          <a:p>
            <a:pPr>
              <a:lnSpc>
                <a:spcPts val="1853"/>
              </a:lnSpc>
            </a:pPr>
            <a:endParaRPr lang="en-CA" sz="1937">
              <a:solidFill>
                <a:srgbClr val="000000"/>
              </a:solidFill>
            </a:endParaRPr>
          </a:p>
        </p:txBody>
      </p:sp>
      <p:sp>
        <p:nvSpPr>
          <p:cNvPr id="6" name="TextBox 6"/>
          <p:cNvSpPr txBox="1"/>
          <p:nvPr/>
        </p:nvSpPr>
        <p:spPr>
          <a:xfrm>
            <a:off x="2801471" y="2891118"/>
            <a:ext cx="7033079" cy="974626"/>
          </a:xfrm>
          <a:prstGeom prst="rect">
            <a:avLst/>
          </a:prstGeom>
          <a:noFill/>
        </p:spPr>
        <p:txBody>
          <a:bodyPr vert="horz" wrap="none" lIns="0" tIns="0" rIns="0" bIns="0" rtlCol="0">
            <a:spAutoFit/>
          </a:bodyPr>
          <a:lstStyle/>
          <a:p>
            <a:pPr>
              <a:lnSpc>
                <a:spcPts val="1853"/>
              </a:lnSpc>
              <a:tabLst>
                <a:tab pos="302575" algn="l"/>
                <a:tab pos="302575" algn="l"/>
              </a:tabLst>
            </a:pPr>
            <a:r>
              <a:rPr lang="en-CA" sz="1937">
                <a:solidFill>
                  <a:srgbClr val="FFFFFF"/>
                </a:solidFill>
                <a:latin typeface="Arial"/>
                <a:cs typeface="Arial"/>
              </a:rPr>
              <a:t>•</a:t>
            </a:r>
            <a:r>
              <a:rPr lang="en-CA" sz="1937">
                <a:solidFill>
                  <a:srgbClr val="FFFFFF"/>
                </a:solidFill>
                <a:latin typeface="Calibri"/>
                <a:cs typeface="Calibri"/>
              </a:rPr>
              <a:t>  Downstream industry may also only involve in distribution and sales</a:t>
            </a:r>
            <a:br>
              <a:rPr lang="en-CA" sz="1937">
                <a:solidFill>
                  <a:srgbClr val="000000"/>
                </a:solidFill>
                <a:latin typeface="Times New Roman"/>
              </a:rPr>
            </a:br>
            <a:r>
              <a:rPr lang="en-CA" sz="1937">
                <a:solidFill>
                  <a:srgbClr val="FFFFFF"/>
                </a:solidFill>
                <a:latin typeface="Calibri"/>
                <a:cs typeface="Calibri"/>
              </a:rPr>
              <a:t>	of petroleum product, either to commercial or retail consumer,</a:t>
            </a:r>
            <a:br>
              <a:rPr lang="en-CA" sz="1937">
                <a:solidFill>
                  <a:srgbClr val="000000"/>
                </a:solidFill>
                <a:latin typeface="Times New Roman"/>
              </a:rPr>
            </a:br>
            <a:r>
              <a:rPr lang="en-CA" sz="1937">
                <a:solidFill>
                  <a:srgbClr val="FFFFFF"/>
                </a:solidFill>
                <a:latin typeface="Calibri"/>
                <a:cs typeface="Calibri"/>
              </a:rPr>
              <a:t>	without having any plant.</a:t>
            </a:r>
          </a:p>
          <a:p>
            <a:pPr>
              <a:lnSpc>
                <a:spcPts val="1853"/>
              </a:lnSpc>
            </a:pPr>
            <a:endParaRPr lang="en-CA" sz="1937">
              <a:solidFill>
                <a:srgbClr val="000000"/>
              </a:solidFill>
            </a:endParaRPr>
          </a:p>
        </p:txBody>
      </p:sp>
      <p:sp>
        <p:nvSpPr>
          <p:cNvPr id="7" name="TextBox 7"/>
          <p:cNvSpPr txBox="1"/>
          <p:nvPr/>
        </p:nvSpPr>
        <p:spPr>
          <a:xfrm>
            <a:off x="2801471" y="3664324"/>
            <a:ext cx="7137723" cy="974626"/>
          </a:xfrm>
          <a:prstGeom prst="rect">
            <a:avLst/>
          </a:prstGeom>
          <a:noFill/>
        </p:spPr>
        <p:txBody>
          <a:bodyPr vert="horz" wrap="none" lIns="0" tIns="0" rIns="0" bIns="0" rtlCol="0">
            <a:spAutoFit/>
          </a:bodyPr>
          <a:lstStyle/>
          <a:p>
            <a:pPr>
              <a:lnSpc>
                <a:spcPts val="1897"/>
              </a:lnSpc>
              <a:tabLst>
                <a:tab pos="302575" algn="l"/>
                <a:tab pos="302575" algn="l"/>
              </a:tabLst>
            </a:pPr>
            <a:r>
              <a:rPr lang="en-CA" sz="1937">
                <a:solidFill>
                  <a:srgbClr val="FFFFFF"/>
                </a:solidFill>
                <a:latin typeface="Arial"/>
                <a:cs typeface="Arial"/>
              </a:rPr>
              <a:t>•</a:t>
            </a:r>
            <a:r>
              <a:rPr lang="en-CA" sz="1937">
                <a:solidFill>
                  <a:srgbClr val="FFFFFF"/>
                </a:solidFill>
                <a:latin typeface="Calibri"/>
                <a:cs typeface="Calibri"/>
              </a:rPr>
              <a:t>  Downstream product pricing, especially mass product like gasoline,</a:t>
            </a:r>
            <a:br>
              <a:rPr lang="en-CA" sz="1937">
                <a:solidFill>
                  <a:srgbClr val="000000"/>
                </a:solidFill>
                <a:latin typeface="Times New Roman"/>
              </a:rPr>
            </a:br>
            <a:r>
              <a:rPr lang="en-CA" sz="1937">
                <a:solidFill>
                  <a:srgbClr val="FFFFFF"/>
                </a:solidFill>
                <a:latin typeface="Calibri"/>
                <a:cs typeface="Calibri"/>
              </a:rPr>
              <a:t>	highly depends on oil price. However, specialized product like racing</a:t>
            </a:r>
            <a:br>
              <a:rPr lang="en-CA" sz="1937">
                <a:solidFill>
                  <a:srgbClr val="000000"/>
                </a:solidFill>
                <a:latin typeface="Times New Roman"/>
              </a:rPr>
            </a:br>
            <a:r>
              <a:rPr lang="en-CA" sz="1937">
                <a:solidFill>
                  <a:srgbClr val="FFFFFF"/>
                </a:solidFill>
                <a:latin typeface="Calibri"/>
                <a:cs typeface="Calibri"/>
              </a:rPr>
              <a:t>	lubricant is less sensitive to oil price.</a:t>
            </a:r>
          </a:p>
          <a:p>
            <a:pPr>
              <a:lnSpc>
                <a:spcPts val="1897"/>
              </a:lnSpc>
            </a:pPr>
            <a:endParaRPr lang="en-CA" sz="1937">
              <a:solidFill>
                <a:srgbClr val="000000"/>
              </a:solidFill>
            </a:endParaRPr>
          </a:p>
        </p:txBody>
      </p:sp>
    </p:spTree>
    <p:extLst>
      <p:ext uri="{BB962C8B-B14F-4D97-AF65-F5344CB8AC3E}">
        <p14:creationId xmlns:p14="http://schemas.microsoft.com/office/powerpoint/2010/main" val="727068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277599" cy="6858000"/>
          </a:xfrm>
          <a:prstGeom prst="rect">
            <a:avLst/>
          </a:prstGeom>
        </p:spPr>
      </p:pic>
      <p:sp>
        <p:nvSpPr>
          <p:cNvPr id="3" name="TextBox 2"/>
          <p:cNvSpPr txBox="1"/>
          <p:nvPr/>
        </p:nvSpPr>
        <p:spPr>
          <a:xfrm>
            <a:off x="11277599" y="5715000"/>
            <a:ext cx="914401" cy="369332"/>
          </a:xfrm>
          <a:prstGeom prst="rect">
            <a:avLst/>
          </a:prstGeom>
          <a:noFill/>
        </p:spPr>
        <p:txBody>
          <a:bodyPr wrap="square" rtlCol="0">
            <a:spAutoFit/>
          </a:bodyPr>
          <a:lstStyle/>
          <a:p>
            <a:r>
              <a:rPr lang="en-IN" b="1" dirty="0"/>
              <a:t>VIDEO</a:t>
            </a:r>
          </a:p>
        </p:txBody>
      </p:sp>
    </p:spTree>
    <p:extLst>
      <p:ext uri="{BB962C8B-B14F-4D97-AF65-F5344CB8AC3E}">
        <p14:creationId xmlns:p14="http://schemas.microsoft.com/office/powerpoint/2010/main" val="3215472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10" name="TextBox 2"/>
          <p:cNvSpPr txBox="1"/>
          <p:nvPr/>
        </p:nvSpPr>
        <p:spPr>
          <a:xfrm>
            <a:off x="3204883" y="1187823"/>
            <a:ext cx="3288785"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Early History</a:t>
            </a:r>
          </a:p>
          <a:p>
            <a:pPr>
              <a:lnSpc>
                <a:spcPts val="3247"/>
              </a:lnSpc>
            </a:pPr>
            <a:endParaRPr lang="en-CA" sz="2827">
              <a:solidFill>
                <a:srgbClr val="000000"/>
              </a:solidFill>
            </a:endParaRPr>
          </a:p>
        </p:txBody>
      </p:sp>
      <p:sp>
        <p:nvSpPr>
          <p:cNvPr id="3" name="TextBox 3"/>
          <p:cNvSpPr txBox="1"/>
          <p:nvPr/>
        </p:nvSpPr>
        <p:spPr>
          <a:xfrm>
            <a:off x="4964206" y="1871383"/>
            <a:ext cx="4450449" cy="1461939"/>
          </a:xfrm>
          <a:prstGeom prst="rect">
            <a:avLst/>
          </a:prstGeom>
          <a:noFill/>
        </p:spPr>
        <p:txBody>
          <a:bodyPr vert="horz" wrap="none" lIns="0" tIns="0" rIns="0" bIns="0" rtlCol="0">
            <a:spAutoFit/>
          </a:bodyPr>
          <a:lstStyle/>
          <a:p>
            <a:pPr>
              <a:lnSpc>
                <a:spcPts val="1853"/>
              </a:lnSpc>
              <a:tabLst>
                <a:tab pos="302575" algn="l"/>
                <a:tab pos="302575" algn="l"/>
                <a:tab pos="302575" algn="l"/>
                <a:tab pos="302575" algn="l"/>
              </a:tabLst>
            </a:pPr>
            <a:r>
              <a:rPr lang="en-CA" sz="1937">
                <a:solidFill>
                  <a:srgbClr val="FFFFFF"/>
                </a:solidFill>
                <a:latin typeface="Arial"/>
                <a:cs typeface="Arial"/>
              </a:rPr>
              <a:t>•</a:t>
            </a:r>
            <a:r>
              <a:rPr lang="en-CA" sz="1937">
                <a:solidFill>
                  <a:srgbClr val="FFFFFF"/>
                </a:solidFill>
                <a:latin typeface="Calibri"/>
                <a:cs typeface="Calibri"/>
              </a:rPr>
              <a:t>  Oil &amp; gas had been used for centuries like</a:t>
            </a:r>
            <a:br>
              <a:rPr lang="en-CA" sz="1937">
                <a:solidFill>
                  <a:srgbClr val="000000"/>
                </a:solidFill>
                <a:latin typeface="Times New Roman"/>
              </a:rPr>
            </a:br>
            <a:r>
              <a:rPr lang="en-CA" sz="1937">
                <a:solidFill>
                  <a:srgbClr val="FFFFFF"/>
                </a:solidFill>
                <a:latin typeface="Calibri"/>
                <a:cs typeface="Calibri"/>
              </a:rPr>
              <a:t>	ancient peoples worshipped sacred fires</a:t>
            </a:r>
            <a:br>
              <a:rPr lang="en-CA" sz="1937">
                <a:solidFill>
                  <a:srgbClr val="000000"/>
                </a:solidFill>
                <a:latin typeface="Times New Roman"/>
              </a:rPr>
            </a:br>
            <a:r>
              <a:rPr lang="en-CA" sz="1937">
                <a:solidFill>
                  <a:srgbClr val="FFFFFF"/>
                </a:solidFill>
                <a:latin typeface="Calibri"/>
                <a:cs typeface="Calibri"/>
              </a:rPr>
              <a:t>	(eternal flame) fuelled by natural gas</a:t>
            </a:r>
            <a:br>
              <a:rPr lang="en-CA" sz="1937">
                <a:solidFill>
                  <a:srgbClr val="000000"/>
                </a:solidFill>
                <a:latin typeface="Times New Roman"/>
              </a:rPr>
            </a:br>
            <a:r>
              <a:rPr lang="en-CA" sz="1937">
                <a:solidFill>
                  <a:srgbClr val="FFFFFF"/>
                </a:solidFill>
                <a:latin typeface="Calibri"/>
                <a:cs typeface="Calibri"/>
              </a:rPr>
              <a:t>	seeping to the surface through pores and</a:t>
            </a:r>
            <a:br>
              <a:rPr lang="en-CA" sz="1937">
                <a:solidFill>
                  <a:srgbClr val="000000"/>
                </a:solidFill>
                <a:latin typeface="Times New Roman"/>
              </a:rPr>
            </a:br>
            <a:r>
              <a:rPr lang="en-CA" sz="1937">
                <a:solidFill>
                  <a:srgbClr val="FFFFFF"/>
                </a:solidFill>
                <a:latin typeface="Calibri"/>
                <a:cs typeface="Calibri"/>
              </a:rPr>
              <a:t>	cracks.</a:t>
            </a:r>
          </a:p>
          <a:p>
            <a:pPr>
              <a:lnSpc>
                <a:spcPts val="1853"/>
              </a:lnSpc>
            </a:pPr>
            <a:endParaRPr lang="en-CA" sz="1937">
              <a:solidFill>
                <a:srgbClr val="000000"/>
              </a:solidFill>
            </a:endParaRPr>
          </a:p>
        </p:txBody>
      </p:sp>
      <p:sp>
        <p:nvSpPr>
          <p:cNvPr id="4" name="TextBox 4"/>
          <p:cNvSpPr txBox="1"/>
          <p:nvPr/>
        </p:nvSpPr>
        <p:spPr>
          <a:xfrm>
            <a:off x="4964206" y="3115236"/>
            <a:ext cx="4601644" cy="730969"/>
          </a:xfrm>
          <a:prstGeom prst="rect">
            <a:avLst/>
          </a:prstGeom>
          <a:noFill/>
        </p:spPr>
        <p:txBody>
          <a:bodyPr vert="horz" wrap="none" lIns="0" tIns="0" rIns="0" bIns="0" rtlCol="0">
            <a:spAutoFit/>
          </a:bodyPr>
          <a:lstStyle/>
          <a:p>
            <a:pPr>
              <a:lnSpc>
                <a:spcPts val="1853"/>
              </a:lnSpc>
              <a:tabLst>
                <a:tab pos="302575" algn="l"/>
              </a:tabLst>
            </a:pPr>
            <a:r>
              <a:rPr lang="en-CA" sz="1937">
                <a:solidFill>
                  <a:srgbClr val="FFFFFF"/>
                </a:solidFill>
                <a:latin typeface="Arial"/>
                <a:cs typeface="Arial"/>
              </a:rPr>
              <a:t>•</a:t>
            </a:r>
            <a:r>
              <a:rPr lang="en-CA" sz="1937">
                <a:solidFill>
                  <a:srgbClr val="FFFFFF"/>
                </a:solidFill>
                <a:latin typeface="Calibri"/>
                <a:cs typeface="Calibri"/>
              </a:rPr>
              <a:t>  About 6000 BC, thick gummy asphalt was</a:t>
            </a:r>
            <a:br>
              <a:rPr lang="en-CA" sz="1937">
                <a:solidFill>
                  <a:srgbClr val="000000"/>
                </a:solidFill>
                <a:latin typeface="Times New Roman"/>
              </a:rPr>
            </a:br>
            <a:r>
              <a:rPr lang="en-CA" sz="1937">
                <a:solidFill>
                  <a:srgbClr val="FFFFFF"/>
                </a:solidFill>
                <a:latin typeface="Calibri"/>
                <a:cs typeface="Calibri"/>
              </a:rPr>
              <a:t>	used to waterproof boats and heat homes.</a:t>
            </a:r>
          </a:p>
          <a:p>
            <a:pPr>
              <a:lnSpc>
                <a:spcPts val="1853"/>
              </a:lnSpc>
            </a:pPr>
            <a:endParaRPr lang="en-CA" sz="1937">
              <a:solidFill>
                <a:srgbClr val="000000"/>
              </a:solidFill>
            </a:endParaRPr>
          </a:p>
        </p:txBody>
      </p:sp>
      <p:sp>
        <p:nvSpPr>
          <p:cNvPr id="5" name="TextBox 5"/>
          <p:cNvSpPr txBox="1"/>
          <p:nvPr/>
        </p:nvSpPr>
        <p:spPr>
          <a:xfrm>
            <a:off x="4964206" y="3653118"/>
            <a:ext cx="4586705" cy="1461939"/>
          </a:xfrm>
          <a:prstGeom prst="rect">
            <a:avLst/>
          </a:prstGeom>
          <a:noFill/>
        </p:spPr>
        <p:txBody>
          <a:bodyPr vert="horz" wrap="none" lIns="0" tIns="0" rIns="0" bIns="0" rtlCol="0">
            <a:spAutoFit/>
          </a:bodyPr>
          <a:lstStyle/>
          <a:p>
            <a:pPr>
              <a:lnSpc>
                <a:spcPts val="1875"/>
              </a:lnSpc>
              <a:tabLst>
                <a:tab pos="302575" algn="l"/>
                <a:tab pos="302575" algn="l"/>
                <a:tab pos="302575" algn="l"/>
                <a:tab pos="302575" algn="l"/>
              </a:tabLst>
            </a:pPr>
            <a:r>
              <a:rPr lang="en-CA" sz="1937">
                <a:solidFill>
                  <a:srgbClr val="FFFFFF"/>
                </a:solidFill>
                <a:latin typeface="Arial"/>
                <a:cs typeface="Arial"/>
              </a:rPr>
              <a:t>•</a:t>
            </a:r>
            <a:r>
              <a:rPr lang="en-CA" sz="1937">
                <a:solidFill>
                  <a:srgbClr val="FFFFFF"/>
                </a:solidFill>
                <a:latin typeface="Calibri"/>
                <a:cs typeface="Calibri"/>
              </a:rPr>
              <a:t>  About 3000 BC, the Egyptians used asphalt</a:t>
            </a:r>
            <a:br>
              <a:rPr lang="en-CA" sz="1937">
                <a:solidFill>
                  <a:srgbClr val="000000"/>
                </a:solidFill>
                <a:latin typeface="Times New Roman"/>
              </a:rPr>
            </a:br>
            <a:r>
              <a:rPr lang="en-CA" sz="1937">
                <a:solidFill>
                  <a:srgbClr val="FFFFFF"/>
                </a:solidFill>
                <a:latin typeface="Calibri"/>
                <a:cs typeface="Calibri"/>
              </a:rPr>
              <a:t>	in the construction of the pyramids, to</a:t>
            </a:r>
            <a:br>
              <a:rPr lang="en-CA" sz="1937">
                <a:solidFill>
                  <a:srgbClr val="000000"/>
                </a:solidFill>
                <a:latin typeface="Times New Roman"/>
              </a:rPr>
            </a:br>
            <a:r>
              <a:rPr lang="en-CA" sz="1937">
                <a:solidFill>
                  <a:srgbClr val="FFFFFF"/>
                </a:solidFill>
                <a:latin typeface="Calibri"/>
                <a:cs typeface="Calibri"/>
              </a:rPr>
              <a:t>	grease axles of the Pharaoh’s chariots, and</a:t>
            </a:r>
            <a:br>
              <a:rPr lang="en-CA" sz="1937">
                <a:solidFill>
                  <a:srgbClr val="000000"/>
                </a:solidFill>
                <a:latin typeface="Times New Roman"/>
              </a:rPr>
            </a:br>
            <a:r>
              <a:rPr lang="en-CA" sz="1937">
                <a:solidFill>
                  <a:srgbClr val="FFFFFF"/>
                </a:solidFill>
                <a:latin typeface="Calibri"/>
                <a:cs typeface="Calibri"/>
              </a:rPr>
              <a:t>	as an embalming agent for mummies &amp;</a:t>
            </a:r>
            <a:br>
              <a:rPr lang="en-CA" sz="1937">
                <a:solidFill>
                  <a:srgbClr val="000000"/>
                </a:solidFill>
                <a:latin typeface="Times New Roman"/>
              </a:rPr>
            </a:br>
            <a:r>
              <a:rPr lang="en-CA" sz="1937">
                <a:solidFill>
                  <a:srgbClr val="FFFFFF"/>
                </a:solidFill>
                <a:latin typeface="Calibri"/>
                <a:cs typeface="Calibri"/>
              </a:rPr>
              <a:t>	medicines.</a:t>
            </a:r>
          </a:p>
          <a:p>
            <a:pPr>
              <a:lnSpc>
                <a:spcPts val="1875"/>
              </a:lnSpc>
            </a:pPr>
            <a:endParaRPr lang="en-CA" sz="1937">
              <a:solidFill>
                <a:srgbClr val="000000"/>
              </a:solidFill>
            </a:endParaRPr>
          </a:p>
        </p:txBody>
      </p:sp>
      <p:sp>
        <p:nvSpPr>
          <p:cNvPr id="6" name="TextBox 6"/>
          <p:cNvSpPr txBox="1"/>
          <p:nvPr/>
        </p:nvSpPr>
        <p:spPr>
          <a:xfrm>
            <a:off x="3339353" y="4997824"/>
            <a:ext cx="1314462" cy="474489"/>
          </a:xfrm>
          <a:prstGeom prst="rect">
            <a:avLst/>
          </a:prstGeom>
          <a:noFill/>
        </p:spPr>
        <p:txBody>
          <a:bodyPr vert="horz" wrap="none" lIns="0" tIns="0" rIns="0" bIns="0" rtlCol="0">
            <a:spAutoFit/>
          </a:bodyPr>
          <a:lstStyle/>
          <a:p>
            <a:pPr>
              <a:lnSpc>
                <a:spcPts val="1853"/>
              </a:lnSpc>
            </a:pPr>
            <a:r>
              <a:rPr lang="en-CA" sz="1588">
                <a:solidFill>
                  <a:srgbClr val="FFFFFF"/>
                </a:solidFill>
                <a:latin typeface="Calibri"/>
                <a:cs typeface="Calibri"/>
              </a:rPr>
              <a:t>Eternal flame at</a:t>
            </a:r>
          </a:p>
          <a:p>
            <a:pPr>
              <a:lnSpc>
                <a:spcPts val="1827"/>
              </a:lnSpc>
            </a:pPr>
            <a:endParaRPr lang="en-CA" sz="1588">
              <a:solidFill>
                <a:srgbClr val="000000"/>
              </a:solidFill>
            </a:endParaRPr>
          </a:p>
        </p:txBody>
      </p:sp>
      <p:sp>
        <p:nvSpPr>
          <p:cNvPr id="7" name="TextBox 7"/>
          <p:cNvSpPr txBox="1"/>
          <p:nvPr/>
        </p:nvSpPr>
        <p:spPr>
          <a:xfrm>
            <a:off x="4964206" y="4896971"/>
            <a:ext cx="4620047" cy="730969"/>
          </a:xfrm>
          <a:prstGeom prst="rect">
            <a:avLst/>
          </a:prstGeom>
          <a:noFill/>
        </p:spPr>
        <p:txBody>
          <a:bodyPr vert="horz" wrap="none" lIns="0" tIns="0" rIns="0" bIns="0" rtlCol="0">
            <a:spAutoFit/>
          </a:bodyPr>
          <a:lstStyle/>
          <a:p>
            <a:pPr>
              <a:lnSpc>
                <a:spcPts val="1853"/>
              </a:lnSpc>
              <a:tabLst>
                <a:tab pos="302575" algn="l"/>
              </a:tabLst>
            </a:pPr>
            <a:r>
              <a:rPr lang="en-CA" sz="1937">
                <a:solidFill>
                  <a:srgbClr val="FFFFFF"/>
                </a:solidFill>
                <a:latin typeface="Arial"/>
                <a:cs typeface="Arial"/>
              </a:rPr>
              <a:t>•</a:t>
            </a:r>
            <a:r>
              <a:rPr lang="en-CA" sz="1937">
                <a:solidFill>
                  <a:srgbClr val="FFFFFF"/>
                </a:solidFill>
                <a:latin typeface="Calibri"/>
                <a:cs typeface="Calibri"/>
              </a:rPr>
              <a:t>  When whale oil (extracted from whale fat),</a:t>
            </a:r>
            <a:br>
              <a:rPr lang="en-CA" sz="1937">
                <a:solidFill>
                  <a:srgbClr val="000000"/>
                </a:solidFill>
                <a:latin typeface="Times New Roman"/>
              </a:rPr>
            </a:br>
            <a:r>
              <a:rPr lang="en-CA" sz="1937">
                <a:solidFill>
                  <a:srgbClr val="FFFFFF"/>
                </a:solidFill>
                <a:latin typeface="Calibri"/>
                <a:cs typeface="Calibri"/>
              </a:rPr>
              <a:t>	the main source of lamp fuel in early 1980,</a:t>
            </a:r>
          </a:p>
          <a:p>
            <a:pPr>
              <a:lnSpc>
                <a:spcPts val="1862"/>
              </a:lnSpc>
            </a:pPr>
            <a:endParaRPr lang="en-CA" sz="1937">
              <a:solidFill>
                <a:srgbClr val="000000"/>
              </a:solidFill>
            </a:endParaRPr>
          </a:p>
        </p:txBody>
      </p:sp>
      <p:sp>
        <p:nvSpPr>
          <p:cNvPr id="8" name="TextBox 8"/>
          <p:cNvSpPr txBox="1"/>
          <p:nvPr/>
        </p:nvSpPr>
        <p:spPr>
          <a:xfrm>
            <a:off x="3339353" y="5289177"/>
            <a:ext cx="1710533" cy="538609"/>
          </a:xfrm>
          <a:prstGeom prst="rect">
            <a:avLst/>
          </a:prstGeom>
          <a:noFill/>
        </p:spPr>
        <p:txBody>
          <a:bodyPr vert="horz" wrap="none" lIns="0" tIns="0" rIns="0" bIns="0" rtlCol="0">
            <a:spAutoFit/>
          </a:bodyPr>
          <a:lstStyle/>
          <a:p>
            <a:pPr>
              <a:lnSpc>
                <a:spcPts val="1412"/>
              </a:lnSpc>
            </a:pPr>
            <a:r>
              <a:rPr lang="en-CA" sz="1588">
                <a:solidFill>
                  <a:srgbClr val="FFFFFF"/>
                </a:solidFill>
                <a:latin typeface="Calibri"/>
                <a:cs typeface="Calibri"/>
              </a:rPr>
              <a:t>Ategash Fire Temple,</a:t>
            </a:r>
            <a:br>
              <a:rPr lang="en-CA" sz="1588">
                <a:solidFill>
                  <a:srgbClr val="000000"/>
                </a:solidFill>
                <a:latin typeface="Times New Roman"/>
              </a:rPr>
            </a:br>
            <a:r>
              <a:rPr lang="en-CA" sz="1588">
                <a:solidFill>
                  <a:srgbClr val="FFFFFF"/>
                </a:solidFill>
                <a:latin typeface="Calibri"/>
                <a:cs typeface="Calibri"/>
              </a:rPr>
              <a:t>Baku Azerbaijan</a:t>
            </a:r>
          </a:p>
          <a:p>
            <a:pPr>
              <a:lnSpc>
                <a:spcPts val="1429"/>
              </a:lnSpc>
            </a:pPr>
            <a:endParaRPr lang="en-CA" sz="1588">
              <a:solidFill>
                <a:srgbClr val="000000"/>
              </a:solidFill>
            </a:endParaRPr>
          </a:p>
        </p:txBody>
      </p:sp>
      <p:sp>
        <p:nvSpPr>
          <p:cNvPr id="9" name="TextBox 9"/>
          <p:cNvSpPr txBox="1"/>
          <p:nvPr/>
        </p:nvSpPr>
        <p:spPr>
          <a:xfrm>
            <a:off x="5266765" y="5367618"/>
            <a:ext cx="4305987" cy="974626"/>
          </a:xfrm>
          <a:prstGeom prst="rect">
            <a:avLst/>
          </a:prstGeom>
          <a:noFill/>
        </p:spPr>
        <p:txBody>
          <a:bodyPr vert="horz" wrap="none" lIns="0" tIns="0" rIns="0" bIns="0" rtlCol="0">
            <a:spAutoFit/>
          </a:bodyPr>
          <a:lstStyle/>
          <a:p>
            <a:pPr>
              <a:lnSpc>
                <a:spcPts val="1853"/>
              </a:lnSpc>
            </a:pPr>
            <a:r>
              <a:rPr lang="en-CA" sz="1937">
                <a:solidFill>
                  <a:srgbClr val="FFFFFF"/>
                </a:solidFill>
                <a:latin typeface="Calibri"/>
                <a:cs typeface="Calibri"/>
              </a:rPr>
              <a:t>became scarce, a new source is introduced</a:t>
            </a:r>
            <a:br>
              <a:rPr lang="en-CA" sz="1937">
                <a:solidFill>
                  <a:srgbClr val="000000"/>
                </a:solidFill>
                <a:latin typeface="Times New Roman"/>
              </a:rPr>
            </a:br>
            <a:r>
              <a:rPr lang="en-CA" sz="1937">
                <a:solidFill>
                  <a:srgbClr val="FFFFFF"/>
                </a:solidFill>
                <a:latin typeface="Calibri"/>
                <a:cs typeface="Calibri"/>
              </a:rPr>
              <a:t>by distilling natural petroleum seeps and</a:t>
            </a:r>
            <a:br>
              <a:rPr lang="en-CA" sz="1937">
                <a:solidFill>
                  <a:srgbClr val="000000"/>
                </a:solidFill>
                <a:latin typeface="Times New Roman"/>
              </a:rPr>
            </a:br>
            <a:r>
              <a:rPr lang="en-CA" sz="1937">
                <a:solidFill>
                  <a:srgbClr val="FFFFFF"/>
                </a:solidFill>
                <a:latin typeface="Calibri"/>
                <a:cs typeface="Calibri"/>
              </a:rPr>
              <a:t>coal into lamp oil / kerosene.</a:t>
            </a:r>
          </a:p>
          <a:p>
            <a:pPr>
              <a:lnSpc>
                <a:spcPts val="1862"/>
              </a:lnSpc>
            </a:pPr>
            <a:endParaRPr lang="en-CA" sz="1937">
              <a:solidFill>
                <a:srgbClr val="000000"/>
              </a:solidFill>
            </a:endParaRPr>
          </a:p>
        </p:txBody>
      </p:sp>
    </p:spTree>
    <p:extLst>
      <p:ext uri="{BB962C8B-B14F-4D97-AF65-F5344CB8AC3E}">
        <p14:creationId xmlns:p14="http://schemas.microsoft.com/office/powerpoint/2010/main" val="2504118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01399" cy="6872748"/>
          </a:xfrm>
          <a:prstGeom prst="rect">
            <a:avLst/>
          </a:prstGeom>
        </p:spPr>
      </p:pic>
      <p:sp>
        <p:nvSpPr>
          <p:cNvPr id="10" name="TextBox 2"/>
          <p:cNvSpPr txBox="1"/>
          <p:nvPr/>
        </p:nvSpPr>
        <p:spPr>
          <a:xfrm>
            <a:off x="2935940" y="1200119"/>
            <a:ext cx="5183342" cy="820738"/>
          </a:xfrm>
          <a:prstGeom prst="rect">
            <a:avLst/>
          </a:prstGeom>
          <a:noFill/>
        </p:spPr>
        <p:txBody>
          <a:bodyPr vert="horz" wrap="none" lIns="0" tIns="0" rIns="0" bIns="0" rtlCol="0">
            <a:spAutoFit/>
          </a:bodyPr>
          <a:lstStyle/>
          <a:p>
            <a:pPr>
              <a:lnSpc>
                <a:spcPts val="3247"/>
              </a:lnSpc>
            </a:pPr>
            <a:r>
              <a:rPr lang="en-CA" sz="2827" dirty="0">
                <a:solidFill>
                  <a:srgbClr val="FFC000"/>
                </a:solidFill>
                <a:latin typeface="Calibri"/>
                <a:cs typeface="Calibri"/>
              </a:rPr>
              <a:t>Oil &amp; Gas Industry Sector Boundary</a:t>
            </a:r>
          </a:p>
          <a:p>
            <a:pPr>
              <a:lnSpc>
                <a:spcPts val="3247"/>
              </a:lnSpc>
            </a:pPr>
            <a:endParaRPr lang="en-CA" sz="2827" dirty="0">
              <a:solidFill>
                <a:srgbClr val="000000"/>
              </a:solidFill>
            </a:endParaRPr>
          </a:p>
        </p:txBody>
      </p:sp>
      <p:sp>
        <p:nvSpPr>
          <p:cNvPr id="3" name="TextBox 3"/>
          <p:cNvSpPr txBox="1"/>
          <p:nvPr/>
        </p:nvSpPr>
        <p:spPr>
          <a:xfrm>
            <a:off x="2935941" y="1826559"/>
            <a:ext cx="6430222" cy="807913"/>
          </a:xfrm>
          <a:prstGeom prst="rect">
            <a:avLst/>
          </a:prstGeom>
          <a:noFill/>
        </p:spPr>
        <p:txBody>
          <a:bodyPr vert="horz" wrap="none" lIns="0" tIns="0" rIns="0" bIns="0" rtlCol="0">
            <a:spAutoFit/>
          </a:bodyPr>
          <a:lstStyle/>
          <a:p>
            <a:pPr>
              <a:lnSpc>
                <a:spcPts val="2118"/>
              </a:lnSpc>
              <a:tabLst>
                <a:tab pos="302575" algn="l"/>
              </a:tabLst>
            </a:pPr>
            <a:r>
              <a:rPr lang="en-CA" sz="2202">
                <a:solidFill>
                  <a:srgbClr val="FFFFFF"/>
                </a:solidFill>
                <a:latin typeface="Arial"/>
                <a:cs typeface="Arial"/>
              </a:rPr>
              <a:t>•</a:t>
            </a:r>
            <a:r>
              <a:rPr lang="en-CA" sz="2202">
                <a:solidFill>
                  <a:srgbClr val="FFFFFF"/>
                </a:solidFill>
                <a:latin typeface="Calibri"/>
                <a:cs typeface="Calibri"/>
              </a:rPr>
              <a:t> Actually, the boundary between upstream, midstream,</a:t>
            </a:r>
            <a:br>
              <a:rPr lang="en-CA" sz="2202">
                <a:solidFill>
                  <a:srgbClr val="000000"/>
                </a:solidFill>
                <a:latin typeface="Times New Roman"/>
              </a:rPr>
            </a:br>
            <a:r>
              <a:rPr lang="en-CA" sz="2202">
                <a:solidFill>
                  <a:srgbClr val="FFFFFF"/>
                </a:solidFill>
                <a:latin typeface="Calibri"/>
                <a:cs typeface="Calibri"/>
              </a:rPr>
              <a:t>	and downstream is sometimes not clear / gray area.</a:t>
            </a:r>
          </a:p>
          <a:p>
            <a:pPr>
              <a:lnSpc>
                <a:spcPts val="2118"/>
              </a:lnSpc>
            </a:pPr>
            <a:endParaRPr lang="en-CA" sz="2202">
              <a:solidFill>
                <a:srgbClr val="000000"/>
              </a:solidFill>
            </a:endParaRPr>
          </a:p>
        </p:txBody>
      </p:sp>
      <p:sp>
        <p:nvSpPr>
          <p:cNvPr id="4" name="TextBox 4"/>
          <p:cNvSpPr txBox="1"/>
          <p:nvPr/>
        </p:nvSpPr>
        <p:spPr>
          <a:xfrm>
            <a:off x="2935942" y="2431677"/>
            <a:ext cx="6684779" cy="1077218"/>
          </a:xfrm>
          <a:prstGeom prst="rect">
            <a:avLst/>
          </a:prstGeom>
          <a:noFill/>
        </p:spPr>
        <p:txBody>
          <a:bodyPr vert="horz" wrap="none" lIns="0" tIns="0" rIns="0" bIns="0" rtlCol="0">
            <a:spAutoFit/>
          </a:bodyPr>
          <a:lstStyle/>
          <a:p>
            <a:pPr>
              <a:lnSpc>
                <a:spcPts val="2118"/>
              </a:lnSpc>
              <a:tabLst>
                <a:tab pos="302575" algn="l"/>
                <a:tab pos="302575" algn="l"/>
              </a:tabLst>
            </a:pPr>
            <a:r>
              <a:rPr lang="en-CA" sz="2202">
                <a:solidFill>
                  <a:srgbClr val="FFFFFF"/>
                </a:solidFill>
                <a:latin typeface="Arial"/>
                <a:cs typeface="Arial"/>
              </a:rPr>
              <a:t>•</a:t>
            </a:r>
            <a:r>
              <a:rPr lang="en-CA" sz="2202">
                <a:solidFill>
                  <a:srgbClr val="FFFFFF"/>
                </a:solidFill>
                <a:latin typeface="Calibri"/>
                <a:cs typeface="Calibri"/>
              </a:rPr>
              <a:t> Pipeline from upstream industry to downstream industry</a:t>
            </a:r>
            <a:br>
              <a:rPr lang="en-CA" sz="2202">
                <a:solidFill>
                  <a:srgbClr val="000000"/>
                </a:solidFill>
                <a:latin typeface="Times New Roman"/>
              </a:rPr>
            </a:br>
            <a:r>
              <a:rPr lang="en-CA" sz="2202">
                <a:solidFill>
                  <a:srgbClr val="FFFFFF"/>
                </a:solidFill>
                <a:latin typeface="Calibri"/>
                <a:cs typeface="Calibri"/>
              </a:rPr>
              <a:t>	may be owned by upstream company or independent</a:t>
            </a:r>
            <a:br>
              <a:rPr lang="en-CA" sz="2202">
                <a:solidFill>
                  <a:srgbClr val="000000"/>
                </a:solidFill>
                <a:latin typeface="Times New Roman"/>
              </a:rPr>
            </a:br>
            <a:r>
              <a:rPr lang="en-CA" sz="2202">
                <a:solidFill>
                  <a:srgbClr val="FFFFFF"/>
                </a:solidFill>
                <a:latin typeface="Calibri"/>
                <a:cs typeface="Calibri"/>
              </a:rPr>
              <a:t>	midstream company.</a:t>
            </a:r>
          </a:p>
          <a:p>
            <a:pPr>
              <a:lnSpc>
                <a:spcPts val="2118"/>
              </a:lnSpc>
            </a:pPr>
            <a:endParaRPr lang="en-CA" sz="2202">
              <a:solidFill>
                <a:srgbClr val="000000"/>
              </a:solidFill>
            </a:endParaRPr>
          </a:p>
        </p:txBody>
      </p:sp>
      <p:sp>
        <p:nvSpPr>
          <p:cNvPr id="5" name="TextBox 5"/>
          <p:cNvSpPr txBox="1"/>
          <p:nvPr/>
        </p:nvSpPr>
        <p:spPr>
          <a:xfrm>
            <a:off x="2935941" y="3260912"/>
            <a:ext cx="5903604" cy="641201"/>
          </a:xfrm>
          <a:prstGeom prst="rect">
            <a:avLst/>
          </a:prstGeom>
          <a:noFill/>
        </p:spPr>
        <p:txBody>
          <a:bodyPr vert="horz" wrap="none" lIns="0" tIns="0" rIns="0" bIns="0" rtlCol="0">
            <a:spAutoFit/>
          </a:bodyPr>
          <a:lstStyle/>
          <a:p>
            <a:pPr>
              <a:lnSpc>
                <a:spcPts val="2537"/>
              </a:lnSpc>
            </a:pPr>
            <a:r>
              <a:rPr lang="en-CA" sz="2202">
                <a:solidFill>
                  <a:srgbClr val="FFFFFF"/>
                </a:solidFill>
                <a:latin typeface="Arial"/>
                <a:cs typeface="Arial"/>
              </a:rPr>
              <a:t>•</a:t>
            </a:r>
            <a:r>
              <a:rPr lang="en-CA" sz="2202">
                <a:solidFill>
                  <a:srgbClr val="FFFFFF"/>
                </a:solidFill>
                <a:latin typeface="Calibri"/>
                <a:cs typeface="Calibri"/>
              </a:rPr>
              <a:t> LNG industry is normally considered midstream or</a:t>
            </a:r>
          </a:p>
          <a:p>
            <a:pPr>
              <a:lnSpc>
                <a:spcPts val="2537"/>
              </a:lnSpc>
            </a:pPr>
            <a:endParaRPr lang="en-CA" sz="2202">
              <a:solidFill>
                <a:srgbClr val="000000"/>
              </a:solidFill>
            </a:endParaRPr>
          </a:p>
        </p:txBody>
      </p:sp>
      <p:sp>
        <p:nvSpPr>
          <p:cNvPr id="6" name="TextBox 6"/>
          <p:cNvSpPr txBox="1"/>
          <p:nvPr/>
        </p:nvSpPr>
        <p:spPr>
          <a:xfrm>
            <a:off x="3238500" y="3574677"/>
            <a:ext cx="6587894" cy="807913"/>
          </a:xfrm>
          <a:prstGeom prst="rect">
            <a:avLst/>
          </a:prstGeom>
          <a:noFill/>
        </p:spPr>
        <p:txBody>
          <a:bodyPr vert="horz" wrap="none" lIns="0" tIns="0" rIns="0" bIns="0" rtlCol="0">
            <a:spAutoFit/>
          </a:bodyPr>
          <a:lstStyle/>
          <a:p>
            <a:pPr>
              <a:lnSpc>
                <a:spcPts val="2118"/>
              </a:lnSpc>
            </a:pPr>
            <a:r>
              <a:rPr lang="en-CA" sz="2202">
                <a:solidFill>
                  <a:srgbClr val="FFFFFF"/>
                </a:solidFill>
                <a:latin typeface="Calibri"/>
                <a:cs typeface="Calibri"/>
              </a:rPr>
              <a:t>downstream industry, however with FLNG revolution, it is</a:t>
            </a:r>
            <a:br>
              <a:rPr lang="en-CA" sz="2202">
                <a:solidFill>
                  <a:srgbClr val="000000"/>
                </a:solidFill>
                <a:latin typeface="Times New Roman"/>
              </a:rPr>
            </a:br>
            <a:r>
              <a:rPr lang="en-CA" sz="2202">
                <a:solidFill>
                  <a:srgbClr val="FFFFFF"/>
                </a:solidFill>
                <a:latin typeface="Calibri"/>
                <a:cs typeface="Calibri"/>
              </a:rPr>
              <a:t>now part of upstream sector.</a:t>
            </a:r>
          </a:p>
          <a:p>
            <a:pPr>
              <a:lnSpc>
                <a:spcPts val="2118"/>
              </a:lnSpc>
            </a:pPr>
            <a:endParaRPr lang="en-CA" sz="2202">
              <a:solidFill>
                <a:srgbClr val="000000"/>
              </a:solidFill>
            </a:endParaRPr>
          </a:p>
        </p:txBody>
      </p:sp>
      <p:sp>
        <p:nvSpPr>
          <p:cNvPr id="7" name="TextBox 7"/>
          <p:cNvSpPr txBox="1"/>
          <p:nvPr/>
        </p:nvSpPr>
        <p:spPr>
          <a:xfrm>
            <a:off x="2935942" y="4134971"/>
            <a:ext cx="5768759" cy="641201"/>
          </a:xfrm>
          <a:prstGeom prst="rect">
            <a:avLst/>
          </a:prstGeom>
          <a:noFill/>
        </p:spPr>
        <p:txBody>
          <a:bodyPr vert="horz" wrap="none" lIns="0" tIns="0" rIns="0" bIns="0" rtlCol="0">
            <a:spAutoFit/>
          </a:bodyPr>
          <a:lstStyle/>
          <a:p>
            <a:pPr>
              <a:lnSpc>
                <a:spcPts val="2537"/>
              </a:lnSpc>
            </a:pPr>
            <a:r>
              <a:rPr lang="en-CA" sz="2202">
                <a:solidFill>
                  <a:srgbClr val="FFFFFF"/>
                </a:solidFill>
                <a:latin typeface="Arial"/>
                <a:cs typeface="Arial"/>
              </a:rPr>
              <a:t>•</a:t>
            </a:r>
            <a:r>
              <a:rPr lang="en-CA" sz="2202">
                <a:solidFill>
                  <a:srgbClr val="FFFFFF"/>
                </a:solidFill>
                <a:latin typeface="Calibri"/>
                <a:cs typeface="Calibri"/>
              </a:rPr>
              <a:t> Due to large investment &amp; complex requirement,</a:t>
            </a:r>
          </a:p>
          <a:p>
            <a:pPr>
              <a:lnSpc>
                <a:spcPts val="2537"/>
              </a:lnSpc>
            </a:pPr>
            <a:endParaRPr lang="en-CA" sz="2202">
              <a:solidFill>
                <a:srgbClr val="000000"/>
              </a:solidFill>
            </a:endParaRPr>
          </a:p>
        </p:txBody>
      </p:sp>
      <p:sp>
        <p:nvSpPr>
          <p:cNvPr id="8" name="TextBox 8"/>
          <p:cNvSpPr txBox="1"/>
          <p:nvPr/>
        </p:nvSpPr>
        <p:spPr>
          <a:xfrm>
            <a:off x="3238500" y="4459941"/>
            <a:ext cx="5914568" cy="512961"/>
          </a:xfrm>
          <a:prstGeom prst="rect">
            <a:avLst/>
          </a:prstGeom>
          <a:noFill/>
        </p:spPr>
        <p:txBody>
          <a:bodyPr vert="horz" wrap="none" lIns="0" tIns="0" rIns="0" bIns="0" rtlCol="0">
            <a:spAutoFit/>
          </a:bodyPr>
          <a:lstStyle/>
          <a:p>
            <a:pPr>
              <a:lnSpc>
                <a:spcPts val="2030"/>
              </a:lnSpc>
            </a:pPr>
            <a:r>
              <a:rPr lang="en-CA" sz="2202">
                <a:solidFill>
                  <a:srgbClr val="FFFFFF"/>
                </a:solidFill>
                <a:latin typeface="Calibri"/>
                <a:cs typeface="Calibri"/>
              </a:rPr>
              <a:t>normally a company only involve in one sector only,</a:t>
            </a:r>
          </a:p>
          <a:p>
            <a:pPr>
              <a:lnSpc>
                <a:spcPts val="2030"/>
              </a:lnSpc>
            </a:pPr>
            <a:endParaRPr lang="en-CA" sz="2202">
              <a:solidFill>
                <a:srgbClr val="000000"/>
              </a:solidFill>
            </a:endParaRPr>
          </a:p>
        </p:txBody>
      </p:sp>
      <p:sp>
        <p:nvSpPr>
          <p:cNvPr id="9" name="TextBox 9"/>
          <p:cNvSpPr txBox="1"/>
          <p:nvPr/>
        </p:nvSpPr>
        <p:spPr>
          <a:xfrm>
            <a:off x="3238500" y="4717677"/>
            <a:ext cx="6582892" cy="1077218"/>
          </a:xfrm>
          <a:prstGeom prst="rect">
            <a:avLst/>
          </a:prstGeom>
          <a:noFill/>
        </p:spPr>
        <p:txBody>
          <a:bodyPr vert="horz" wrap="none" lIns="0" tIns="0" rIns="0" bIns="0" rtlCol="0">
            <a:spAutoFit/>
          </a:bodyPr>
          <a:lstStyle/>
          <a:p>
            <a:pPr>
              <a:lnSpc>
                <a:spcPts val="2118"/>
              </a:lnSpc>
            </a:pPr>
            <a:r>
              <a:rPr lang="en-CA" sz="2202">
                <a:solidFill>
                  <a:srgbClr val="FFFFFF"/>
                </a:solidFill>
                <a:latin typeface="Calibri"/>
                <a:cs typeface="Calibri"/>
              </a:rPr>
              <a:t>however some very large companies involve in upstream-</a:t>
            </a:r>
            <a:br>
              <a:rPr lang="en-CA" sz="2202">
                <a:solidFill>
                  <a:srgbClr val="000000"/>
                </a:solidFill>
                <a:latin typeface="Times New Roman"/>
              </a:rPr>
            </a:br>
            <a:r>
              <a:rPr lang="en-CA" sz="2202">
                <a:solidFill>
                  <a:srgbClr val="FFFFFF"/>
                </a:solidFill>
                <a:latin typeface="Calibri"/>
                <a:cs typeface="Calibri"/>
              </a:rPr>
              <a:t>midstream-downstream sector, known as integrated oil &amp;</a:t>
            </a:r>
            <a:br>
              <a:rPr lang="en-CA" sz="2202">
                <a:solidFill>
                  <a:srgbClr val="000000"/>
                </a:solidFill>
                <a:latin typeface="Times New Roman"/>
              </a:rPr>
            </a:br>
            <a:r>
              <a:rPr lang="en-CA" sz="2202">
                <a:solidFill>
                  <a:srgbClr val="FFFFFF"/>
                </a:solidFill>
                <a:latin typeface="Calibri"/>
                <a:cs typeface="Calibri"/>
              </a:rPr>
              <a:t>gas companies, i.e. Shell, ExxonMobil, and Petronas.</a:t>
            </a:r>
          </a:p>
          <a:p>
            <a:pPr>
              <a:lnSpc>
                <a:spcPts val="2118"/>
              </a:lnSpc>
            </a:pPr>
            <a:endParaRPr lang="en-CA" sz="2202">
              <a:solidFill>
                <a:srgbClr val="000000"/>
              </a:solidFill>
            </a:endParaRPr>
          </a:p>
        </p:txBody>
      </p:sp>
    </p:spTree>
    <p:extLst>
      <p:ext uri="{BB962C8B-B14F-4D97-AF65-F5344CB8AC3E}">
        <p14:creationId xmlns:p14="http://schemas.microsoft.com/office/powerpoint/2010/main" val="820812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3" name="TextBox 2"/>
          <p:cNvSpPr txBox="1"/>
          <p:nvPr/>
        </p:nvSpPr>
        <p:spPr>
          <a:xfrm>
            <a:off x="7888941" y="3372971"/>
            <a:ext cx="1880195" cy="1051570"/>
          </a:xfrm>
          <a:prstGeom prst="rect">
            <a:avLst/>
          </a:prstGeom>
          <a:noFill/>
        </p:spPr>
        <p:txBody>
          <a:bodyPr vert="horz" wrap="none" lIns="0" tIns="0" rIns="0" bIns="0" rtlCol="0">
            <a:spAutoFit/>
          </a:bodyPr>
          <a:lstStyle/>
          <a:p>
            <a:pPr>
              <a:lnSpc>
                <a:spcPts val="4059"/>
              </a:lnSpc>
            </a:pPr>
            <a:r>
              <a:rPr lang="en-CA" sz="3525">
                <a:solidFill>
                  <a:srgbClr val="00FFFF"/>
                </a:solidFill>
                <a:latin typeface="Calibri"/>
                <a:cs typeface="Calibri"/>
              </a:rPr>
              <a:t>Thank You</a:t>
            </a:r>
          </a:p>
          <a:p>
            <a:pPr>
              <a:lnSpc>
                <a:spcPts val="4059"/>
              </a:lnSpc>
            </a:pPr>
            <a:endParaRPr lang="en-CA" sz="3525">
              <a:solidFill>
                <a:srgbClr val="000000"/>
              </a:solidFill>
            </a:endParaRPr>
          </a:p>
        </p:txBody>
      </p:sp>
    </p:spTree>
    <p:extLst>
      <p:ext uri="{BB962C8B-B14F-4D97-AF65-F5344CB8AC3E}">
        <p14:creationId xmlns:p14="http://schemas.microsoft.com/office/powerpoint/2010/main" val="359120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600" cy="6858000"/>
          </a:xfrm>
          <a:prstGeom prst="rect">
            <a:avLst/>
          </a:prstGeom>
        </p:spPr>
      </p:pic>
      <p:sp>
        <p:nvSpPr>
          <p:cNvPr id="11" name="TextBox 2"/>
          <p:cNvSpPr txBox="1"/>
          <p:nvPr/>
        </p:nvSpPr>
        <p:spPr>
          <a:xfrm>
            <a:off x="3204882" y="1187823"/>
            <a:ext cx="5112938"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Birth of Modern Oil &amp; Gas Industry</a:t>
            </a:r>
          </a:p>
          <a:p>
            <a:pPr>
              <a:lnSpc>
                <a:spcPts val="3247"/>
              </a:lnSpc>
            </a:pPr>
            <a:endParaRPr lang="en-CA" sz="2827">
              <a:solidFill>
                <a:srgbClr val="000000"/>
              </a:solidFill>
            </a:endParaRPr>
          </a:p>
        </p:txBody>
      </p:sp>
      <p:sp>
        <p:nvSpPr>
          <p:cNvPr id="3" name="TextBox 3"/>
          <p:cNvSpPr txBox="1"/>
          <p:nvPr/>
        </p:nvSpPr>
        <p:spPr>
          <a:xfrm>
            <a:off x="4560794" y="1871382"/>
            <a:ext cx="4952702" cy="872034"/>
          </a:xfrm>
          <a:prstGeom prst="rect">
            <a:avLst/>
          </a:prstGeom>
          <a:noFill/>
        </p:spPr>
        <p:txBody>
          <a:bodyPr vert="horz" wrap="none" lIns="0" tIns="0" rIns="0" bIns="0" rtlCol="0">
            <a:spAutoFit/>
          </a:bodyPr>
          <a:lstStyle/>
          <a:p>
            <a:pPr>
              <a:lnSpc>
                <a:spcPts val="1721"/>
              </a:lnSpc>
              <a:tabLst>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First refinery begun in 1846 when Abraham Gessner</a:t>
            </a:r>
            <a:br>
              <a:rPr lang="en-CA" sz="1768">
                <a:solidFill>
                  <a:srgbClr val="000000"/>
                </a:solidFill>
                <a:latin typeface="Times New Roman"/>
              </a:rPr>
            </a:br>
            <a:r>
              <a:rPr lang="en-CA" sz="1768">
                <a:solidFill>
                  <a:srgbClr val="FFFFFF"/>
                </a:solidFill>
                <a:latin typeface="Calibri"/>
                <a:cs typeface="Calibri"/>
              </a:rPr>
              <a:t>	of Nova Scotia, Canada, invented  a process to</a:t>
            </a:r>
            <a:br>
              <a:rPr lang="en-CA" sz="1768">
                <a:solidFill>
                  <a:srgbClr val="000000"/>
                </a:solidFill>
                <a:latin typeface="Times New Roman"/>
              </a:rPr>
            </a:br>
            <a:r>
              <a:rPr lang="en-CA" sz="1768">
                <a:solidFill>
                  <a:srgbClr val="FFFFFF"/>
                </a:solidFill>
                <a:latin typeface="Calibri"/>
                <a:cs typeface="Calibri"/>
              </a:rPr>
              <a:t>	produce kerosene for lamp from coal.</a:t>
            </a:r>
          </a:p>
          <a:p>
            <a:pPr>
              <a:lnSpc>
                <a:spcPts val="1721"/>
              </a:lnSpc>
            </a:pPr>
            <a:endParaRPr lang="en-CA" sz="1768">
              <a:solidFill>
                <a:srgbClr val="000000"/>
              </a:solidFill>
            </a:endParaRPr>
          </a:p>
        </p:txBody>
      </p:sp>
      <p:sp>
        <p:nvSpPr>
          <p:cNvPr id="4" name="TextBox 4"/>
          <p:cNvSpPr txBox="1"/>
          <p:nvPr/>
        </p:nvSpPr>
        <p:spPr>
          <a:xfrm>
            <a:off x="4560794" y="2543736"/>
            <a:ext cx="4310924"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In 1858, James Miller Williams , a 39 year old</a:t>
            </a:r>
          </a:p>
          <a:p>
            <a:pPr>
              <a:lnSpc>
                <a:spcPts val="2030"/>
              </a:lnSpc>
            </a:pPr>
            <a:endParaRPr lang="en-CA" sz="1768">
              <a:solidFill>
                <a:srgbClr val="000000"/>
              </a:solidFill>
            </a:endParaRPr>
          </a:p>
        </p:txBody>
      </p:sp>
      <p:sp>
        <p:nvSpPr>
          <p:cNvPr id="5" name="TextBox 5"/>
          <p:cNvSpPr txBox="1"/>
          <p:nvPr/>
        </p:nvSpPr>
        <p:spPr>
          <a:xfrm>
            <a:off x="4863353" y="2790265"/>
            <a:ext cx="4793363" cy="872034"/>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carriage maker from Ontario, Canada, made the first</a:t>
            </a:r>
            <a:br>
              <a:rPr lang="en-CA" sz="1768">
                <a:solidFill>
                  <a:srgbClr val="000000"/>
                </a:solidFill>
                <a:latin typeface="Times New Roman"/>
              </a:rPr>
            </a:br>
            <a:r>
              <a:rPr lang="en-CA" sz="1768">
                <a:solidFill>
                  <a:srgbClr val="FFFFFF"/>
                </a:solidFill>
                <a:latin typeface="Calibri"/>
                <a:cs typeface="Calibri"/>
              </a:rPr>
              <a:t>major commercial oil discovery in North America at</a:t>
            </a:r>
            <a:br>
              <a:rPr lang="en-CA" sz="1768">
                <a:solidFill>
                  <a:srgbClr val="000000"/>
                </a:solidFill>
                <a:latin typeface="Times New Roman"/>
              </a:rPr>
            </a:br>
            <a:r>
              <a:rPr lang="en-CA" sz="1768">
                <a:solidFill>
                  <a:srgbClr val="FFFFFF"/>
                </a:solidFill>
                <a:latin typeface="Calibri"/>
                <a:cs typeface="Calibri"/>
              </a:rPr>
              <a:t>Oil Springs, Ontario, Canada.</a:t>
            </a:r>
          </a:p>
          <a:p>
            <a:pPr>
              <a:lnSpc>
                <a:spcPts val="1677"/>
              </a:lnSpc>
            </a:pPr>
            <a:endParaRPr lang="en-CA" sz="1768">
              <a:solidFill>
                <a:srgbClr val="000000"/>
              </a:solidFill>
            </a:endParaRPr>
          </a:p>
        </p:txBody>
      </p:sp>
      <p:sp>
        <p:nvSpPr>
          <p:cNvPr id="6" name="TextBox 6"/>
          <p:cNvSpPr txBox="1"/>
          <p:nvPr/>
        </p:nvSpPr>
        <p:spPr>
          <a:xfrm>
            <a:off x="4560795" y="3485029"/>
            <a:ext cx="5027595" cy="1090042"/>
          </a:xfrm>
          <a:prstGeom prst="rect">
            <a:avLst/>
          </a:prstGeom>
          <a:noFill/>
        </p:spPr>
        <p:txBody>
          <a:bodyPr vert="horz" wrap="none" lIns="0" tIns="0" rIns="0" bIns="0" rtlCol="0">
            <a:spAutoFit/>
          </a:bodyPr>
          <a:lstStyle/>
          <a:p>
            <a:pPr>
              <a:lnSpc>
                <a:spcPts val="1703"/>
              </a:lnSpc>
              <a:tabLst>
                <a:tab pos="302575" algn="l"/>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He struck oil at a depth of only 18 m by drilling in</a:t>
            </a:r>
            <a:br>
              <a:rPr lang="en-CA" sz="1768">
                <a:solidFill>
                  <a:srgbClr val="000000"/>
                </a:solidFill>
                <a:latin typeface="Times New Roman"/>
              </a:rPr>
            </a:br>
            <a:r>
              <a:rPr lang="en-CA" sz="1768">
                <a:solidFill>
                  <a:srgbClr val="FFFFFF"/>
                </a:solidFill>
                <a:latin typeface="Calibri"/>
                <a:cs typeface="Calibri"/>
              </a:rPr>
              <a:t>	"gum beds" in Lambton County, 25 km southeast of</a:t>
            </a:r>
            <a:br>
              <a:rPr lang="en-CA" sz="1768">
                <a:solidFill>
                  <a:srgbClr val="000000"/>
                </a:solidFill>
                <a:latin typeface="Times New Roman"/>
              </a:rPr>
            </a:br>
            <a:r>
              <a:rPr lang="en-CA" sz="1768">
                <a:solidFill>
                  <a:srgbClr val="FFFFFF"/>
                </a:solidFill>
                <a:latin typeface="Calibri"/>
                <a:cs typeface="Calibri"/>
              </a:rPr>
              <a:t>	Sarnia. Williams refined the oil he produced and</a:t>
            </a:r>
            <a:br>
              <a:rPr lang="en-CA" sz="1768">
                <a:solidFill>
                  <a:srgbClr val="000000"/>
                </a:solidFill>
                <a:latin typeface="Times New Roman"/>
              </a:rPr>
            </a:br>
            <a:r>
              <a:rPr lang="en-CA" sz="1768">
                <a:solidFill>
                  <a:srgbClr val="FFFFFF"/>
                </a:solidFill>
                <a:latin typeface="Calibri"/>
                <a:cs typeface="Calibri"/>
              </a:rPr>
              <a:t>	sold the product as lamp oil.</a:t>
            </a:r>
          </a:p>
          <a:p>
            <a:pPr>
              <a:lnSpc>
                <a:spcPts val="1703"/>
              </a:lnSpc>
            </a:pPr>
            <a:endParaRPr lang="en-CA" sz="1768">
              <a:solidFill>
                <a:srgbClr val="000000"/>
              </a:solidFill>
            </a:endParaRPr>
          </a:p>
        </p:txBody>
      </p:sp>
      <p:sp>
        <p:nvSpPr>
          <p:cNvPr id="7" name="TextBox 7"/>
          <p:cNvSpPr txBox="1"/>
          <p:nvPr/>
        </p:nvSpPr>
        <p:spPr>
          <a:xfrm>
            <a:off x="4560794" y="4403912"/>
            <a:ext cx="4604402" cy="1090042"/>
          </a:xfrm>
          <a:prstGeom prst="rect">
            <a:avLst/>
          </a:prstGeom>
          <a:noFill/>
        </p:spPr>
        <p:txBody>
          <a:bodyPr vert="horz" wrap="none" lIns="0" tIns="0" rIns="0" bIns="0" rtlCol="0">
            <a:spAutoFit/>
          </a:bodyPr>
          <a:lstStyle/>
          <a:p>
            <a:pPr>
              <a:lnSpc>
                <a:spcPts val="1677"/>
              </a:lnSpc>
              <a:tabLst>
                <a:tab pos="302575" algn="l"/>
                <a:tab pos="302575" algn="l"/>
                <a:tab pos="302575" algn="l"/>
              </a:tabLst>
            </a:pPr>
            <a:r>
              <a:rPr lang="en-CA" sz="1768">
                <a:solidFill>
                  <a:srgbClr val="FFFFFF"/>
                </a:solidFill>
                <a:latin typeface="Arial"/>
                <a:cs typeface="Arial"/>
              </a:rPr>
              <a:t>•</a:t>
            </a:r>
            <a:r>
              <a:rPr lang="en-CA" sz="1768">
                <a:solidFill>
                  <a:srgbClr val="FFFFFF"/>
                </a:solidFill>
                <a:latin typeface="Calibri"/>
                <a:cs typeface="Calibri"/>
              </a:rPr>
              <a:t>  In 1859, Colonel Edwin L. Drake discovered oil in</a:t>
            </a:r>
            <a:br>
              <a:rPr lang="en-CA" sz="1768">
                <a:solidFill>
                  <a:srgbClr val="000000"/>
                </a:solidFill>
                <a:latin typeface="Times New Roman"/>
              </a:rPr>
            </a:br>
            <a:r>
              <a:rPr lang="en-CA" sz="1768">
                <a:solidFill>
                  <a:srgbClr val="FFFFFF"/>
                </a:solidFill>
                <a:latin typeface="Calibri"/>
                <a:cs typeface="Calibri"/>
              </a:rPr>
              <a:t>	Titusville, Pennsylvania by drilling to 21 m. This</a:t>
            </a:r>
            <a:br>
              <a:rPr lang="en-CA" sz="1768">
                <a:solidFill>
                  <a:srgbClr val="000000"/>
                </a:solidFill>
                <a:latin typeface="Times New Roman"/>
              </a:rPr>
            </a:br>
            <a:r>
              <a:rPr lang="en-CA" sz="1768">
                <a:solidFill>
                  <a:srgbClr val="FFFFFF"/>
                </a:solidFill>
                <a:latin typeface="Calibri"/>
                <a:cs typeface="Calibri"/>
              </a:rPr>
              <a:t>	discovery marked the birth of the modern</a:t>
            </a:r>
            <a:br>
              <a:rPr lang="en-CA" sz="1768">
                <a:solidFill>
                  <a:srgbClr val="000000"/>
                </a:solidFill>
                <a:latin typeface="Times New Roman"/>
              </a:rPr>
            </a:br>
            <a:r>
              <a:rPr lang="en-CA" sz="1768">
                <a:solidFill>
                  <a:srgbClr val="FFFFFF"/>
                </a:solidFill>
                <a:latin typeface="Calibri"/>
                <a:cs typeface="Calibri"/>
              </a:rPr>
              <a:t>	petroleum industry in the United States.</a:t>
            </a:r>
          </a:p>
          <a:p>
            <a:pPr>
              <a:lnSpc>
                <a:spcPts val="1677"/>
              </a:lnSpc>
            </a:pPr>
            <a:endParaRPr lang="en-CA" sz="1768">
              <a:solidFill>
                <a:srgbClr val="000000"/>
              </a:solidFill>
            </a:endParaRPr>
          </a:p>
        </p:txBody>
      </p:sp>
      <p:sp>
        <p:nvSpPr>
          <p:cNvPr id="8" name="TextBox 8"/>
          <p:cNvSpPr txBox="1"/>
          <p:nvPr/>
        </p:nvSpPr>
        <p:spPr>
          <a:xfrm>
            <a:off x="4560794" y="5277971"/>
            <a:ext cx="4559390" cy="512961"/>
          </a:xfrm>
          <a:prstGeom prst="rect">
            <a:avLst/>
          </a:prstGeom>
          <a:noFill/>
        </p:spPr>
        <p:txBody>
          <a:bodyPr vert="horz" wrap="none" lIns="0" tIns="0" rIns="0" bIns="0" rtlCol="0">
            <a:spAutoFit/>
          </a:bodyPr>
          <a:lstStyle/>
          <a:p>
            <a:pPr>
              <a:lnSpc>
                <a:spcPts val="2030"/>
              </a:lnSpc>
            </a:pPr>
            <a:r>
              <a:rPr lang="en-CA" sz="1768">
                <a:solidFill>
                  <a:srgbClr val="FFFFFF"/>
                </a:solidFill>
                <a:latin typeface="Arial"/>
                <a:cs typeface="Arial"/>
              </a:rPr>
              <a:t>•</a:t>
            </a:r>
            <a:r>
              <a:rPr lang="en-CA" sz="1768">
                <a:solidFill>
                  <a:srgbClr val="FFFFFF"/>
                </a:solidFill>
                <a:latin typeface="Calibri"/>
                <a:cs typeface="Calibri"/>
              </a:rPr>
              <a:t>  The invention of the gasoline engine (1885) and</a:t>
            </a:r>
          </a:p>
          <a:p>
            <a:pPr>
              <a:lnSpc>
                <a:spcPts val="2030"/>
              </a:lnSpc>
            </a:pPr>
            <a:endParaRPr lang="en-CA" sz="1768">
              <a:solidFill>
                <a:srgbClr val="000000"/>
              </a:solidFill>
            </a:endParaRPr>
          </a:p>
        </p:txBody>
      </p:sp>
      <p:sp>
        <p:nvSpPr>
          <p:cNvPr id="9" name="TextBox 9"/>
          <p:cNvSpPr txBox="1"/>
          <p:nvPr/>
        </p:nvSpPr>
        <p:spPr>
          <a:xfrm>
            <a:off x="4863353" y="5535706"/>
            <a:ext cx="4733412" cy="654025"/>
          </a:xfrm>
          <a:prstGeom prst="rect">
            <a:avLst/>
          </a:prstGeom>
          <a:noFill/>
        </p:spPr>
        <p:txBody>
          <a:bodyPr vert="horz" wrap="none" lIns="0" tIns="0" rIns="0" bIns="0" rtlCol="0">
            <a:spAutoFit/>
          </a:bodyPr>
          <a:lstStyle/>
          <a:p>
            <a:pPr>
              <a:lnSpc>
                <a:spcPts val="1677"/>
              </a:lnSpc>
            </a:pPr>
            <a:r>
              <a:rPr lang="en-CA" sz="1768">
                <a:solidFill>
                  <a:srgbClr val="FFFFFF"/>
                </a:solidFill>
                <a:latin typeface="Calibri"/>
                <a:cs typeface="Calibri"/>
              </a:rPr>
              <a:t>diesel engine (1892) boosted the refineries industry</a:t>
            </a:r>
            <a:br>
              <a:rPr lang="en-CA" sz="1768">
                <a:solidFill>
                  <a:srgbClr val="000000"/>
                </a:solidFill>
                <a:latin typeface="Times New Roman"/>
              </a:rPr>
            </a:br>
            <a:r>
              <a:rPr lang="en-CA" sz="1768">
                <a:solidFill>
                  <a:srgbClr val="FFFFFF"/>
                </a:solidFill>
                <a:latin typeface="Calibri"/>
                <a:cs typeface="Calibri"/>
              </a:rPr>
              <a:t>to produce gasoline and diesel fuel.</a:t>
            </a:r>
          </a:p>
          <a:p>
            <a:pPr>
              <a:lnSpc>
                <a:spcPts val="1677"/>
              </a:lnSpc>
            </a:pPr>
            <a:endParaRPr lang="en-CA" sz="1768">
              <a:solidFill>
                <a:srgbClr val="000000"/>
              </a:solidFill>
            </a:endParaRPr>
          </a:p>
        </p:txBody>
      </p:sp>
      <p:sp>
        <p:nvSpPr>
          <p:cNvPr id="10" name="TextBox 10"/>
          <p:cNvSpPr txBox="1"/>
          <p:nvPr/>
        </p:nvSpPr>
        <p:spPr>
          <a:xfrm>
            <a:off x="3608295" y="5927912"/>
            <a:ext cx="890757" cy="359073"/>
          </a:xfrm>
          <a:prstGeom prst="rect">
            <a:avLst/>
          </a:prstGeom>
          <a:noFill/>
        </p:spPr>
        <p:txBody>
          <a:bodyPr vert="horz" wrap="none" lIns="0" tIns="0" rIns="0" bIns="0" rtlCol="0">
            <a:spAutoFit/>
          </a:bodyPr>
          <a:lstStyle/>
          <a:p>
            <a:pPr>
              <a:lnSpc>
                <a:spcPts val="1429"/>
              </a:lnSpc>
            </a:pPr>
            <a:r>
              <a:rPr lang="en-CA" sz="1588">
                <a:solidFill>
                  <a:srgbClr val="FFFFFF"/>
                </a:solidFill>
                <a:latin typeface="Calibri"/>
                <a:cs typeface="Calibri"/>
              </a:rPr>
              <a:t>Drake Well</a:t>
            </a:r>
          </a:p>
          <a:p>
            <a:pPr>
              <a:lnSpc>
                <a:spcPts val="1429"/>
              </a:lnSpc>
            </a:pPr>
            <a:endParaRPr lang="en-CA" sz="1588">
              <a:solidFill>
                <a:srgbClr val="000000"/>
              </a:solidFill>
            </a:endParaRPr>
          </a:p>
        </p:txBody>
      </p:sp>
    </p:spTree>
    <p:extLst>
      <p:ext uri="{BB962C8B-B14F-4D97-AF65-F5344CB8AC3E}">
        <p14:creationId xmlns:p14="http://schemas.microsoft.com/office/powerpoint/2010/main" val="325335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11277599" cy="6858000"/>
          </a:xfrm>
          <a:prstGeom prst="rect">
            <a:avLst/>
          </a:prstGeom>
        </p:spPr>
      </p:pic>
      <p:sp>
        <p:nvSpPr>
          <p:cNvPr id="12" name="TextBox 2"/>
          <p:cNvSpPr txBox="1"/>
          <p:nvPr/>
        </p:nvSpPr>
        <p:spPr>
          <a:xfrm>
            <a:off x="3204883" y="1187823"/>
            <a:ext cx="4889159"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Industry Characteristics</a:t>
            </a:r>
          </a:p>
          <a:p>
            <a:pPr>
              <a:lnSpc>
                <a:spcPts val="3247"/>
              </a:lnSpc>
            </a:pPr>
            <a:endParaRPr lang="en-CA" sz="2827">
              <a:solidFill>
                <a:srgbClr val="000000"/>
              </a:solidFill>
            </a:endParaRPr>
          </a:p>
        </p:txBody>
      </p:sp>
      <p:sp>
        <p:nvSpPr>
          <p:cNvPr id="3" name="TextBox 3"/>
          <p:cNvSpPr txBox="1"/>
          <p:nvPr/>
        </p:nvSpPr>
        <p:spPr>
          <a:xfrm>
            <a:off x="4964206" y="1826559"/>
            <a:ext cx="4826193" cy="615553"/>
          </a:xfrm>
          <a:prstGeom prst="rect">
            <a:avLst/>
          </a:prstGeom>
          <a:noFill/>
        </p:spPr>
        <p:txBody>
          <a:bodyPr vert="horz" wrap="none" lIns="0" tIns="0" rIns="0" bIns="0" rtlCol="0">
            <a:spAutoFit/>
          </a:bodyPr>
          <a:lstStyle/>
          <a:p>
            <a:pPr>
              <a:lnSpc>
                <a:spcPts val="2435"/>
              </a:lnSpc>
            </a:pPr>
            <a:r>
              <a:rPr lang="en-CA" sz="2118">
                <a:solidFill>
                  <a:srgbClr val="FFFFFF"/>
                </a:solidFill>
                <a:latin typeface="Arial"/>
                <a:cs typeface="Arial"/>
              </a:rPr>
              <a:t>•</a:t>
            </a:r>
            <a:r>
              <a:rPr lang="en-CA" sz="2118">
                <a:solidFill>
                  <a:srgbClr val="FFFFFF"/>
                </a:solidFill>
                <a:latin typeface="Calibri"/>
                <a:cs typeface="Calibri"/>
              </a:rPr>
              <a:t> Large investment, can reach billion of US$.</a:t>
            </a:r>
          </a:p>
          <a:p>
            <a:pPr>
              <a:lnSpc>
                <a:spcPts val="2435"/>
              </a:lnSpc>
            </a:pPr>
            <a:endParaRPr lang="en-CA" sz="2118">
              <a:solidFill>
                <a:srgbClr val="000000"/>
              </a:solidFill>
            </a:endParaRPr>
          </a:p>
        </p:txBody>
      </p:sp>
      <p:sp>
        <p:nvSpPr>
          <p:cNvPr id="4" name="TextBox 4"/>
          <p:cNvSpPr txBox="1"/>
          <p:nvPr/>
        </p:nvSpPr>
        <p:spPr>
          <a:xfrm>
            <a:off x="4964206" y="2185147"/>
            <a:ext cx="4297330" cy="769441"/>
          </a:xfrm>
          <a:prstGeom prst="rect">
            <a:avLst/>
          </a:prstGeom>
          <a:noFill/>
        </p:spPr>
        <p:txBody>
          <a:bodyPr vert="horz" wrap="none" lIns="0" tIns="0" rIns="0" bIns="0" rtlCol="0">
            <a:spAutoFit/>
          </a:bodyPr>
          <a:lstStyle/>
          <a:p>
            <a:pPr>
              <a:lnSpc>
                <a:spcPts val="2030"/>
              </a:lnSpc>
            </a:pPr>
            <a:r>
              <a:rPr lang="en-CA" sz="2118">
                <a:solidFill>
                  <a:srgbClr val="FFFFFF"/>
                </a:solidFill>
                <a:latin typeface="Arial"/>
                <a:cs typeface="Arial"/>
              </a:rPr>
              <a:t>•</a:t>
            </a:r>
            <a:r>
              <a:rPr lang="en-CA" sz="2118">
                <a:solidFill>
                  <a:srgbClr val="FFFFFF"/>
                </a:solidFill>
                <a:latin typeface="Calibri"/>
                <a:cs typeface="Calibri"/>
              </a:rPr>
              <a:t> High Risk in all aspects (people safety,</a:t>
            </a:r>
            <a:br>
              <a:rPr lang="en-CA" sz="2118">
                <a:solidFill>
                  <a:srgbClr val="000000"/>
                </a:solidFill>
                <a:latin typeface="Times New Roman"/>
              </a:rPr>
            </a:br>
            <a:r>
              <a:rPr lang="en-CA" sz="2118">
                <a:solidFill>
                  <a:srgbClr val="FFFFFF"/>
                </a:solidFill>
                <a:latin typeface="Calibri"/>
                <a:cs typeface="Calibri"/>
              </a:rPr>
              <a:t>environment, investment, reputation).</a:t>
            </a:r>
          </a:p>
          <a:p>
            <a:pPr>
              <a:lnSpc>
                <a:spcPts val="2030"/>
              </a:lnSpc>
            </a:pPr>
            <a:endParaRPr lang="en-CA" sz="2118">
              <a:solidFill>
                <a:srgbClr val="000000"/>
              </a:solidFill>
            </a:endParaRPr>
          </a:p>
        </p:txBody>
      </p:sp>
      <p:sp>
        <p:nvSpPr>
          <p:cNvPr id="5" name="TextBox 5"/>
          <p:cNvSpPr txBox="1"/>
          <p:nvPr/>
        </p:nvSpPr>
        <p:spPr>
          <a:xfrm>
            <a:off x="4964206" y="2767853"/>
            <a:ext cx="4597734" cy="769441"/>
          </a:xfrm>
          <a:prstGeom prst="rect">
            <a:avLst/>
          </a:prstGeom>
          <a:noFill/>
        </p:spPr>
        <p:txBody>
          <a:bodyPr vert="horz" wrap="none" lIns="0" tIns="0" rIns="0" bIns="0" rtlCol="0">
            <a:spAutoFit/>
          </a:bodyPr>
          <a:lstStyle/>
          <a:p>
            <a:pPr>
              <a:lnSpc>
                <a:spcPts val="2030"/>
              </a:lnSpc>
              <a:tabLst>
                <a:tab pos="302575" algn="l"/>
              </a:tabLst>
            </a:pPr>
            <a:r>
              <a:rPr lang="en-CA" sz="2118">
                <a:solidFill>
                  <a:srgbClr val="FFFFFF"/>
                </a:solidFill>
                <a:latin typeface="Arial"/>
                <a:cs typeface="Arial"/>
              </a:rPr>
              <a:t>•</a:t>
            </a:r>
            <a:r>
              <a:rPr lang="en-CA" sz="2118">
                <a:solidFill>
                  <a:srgbClr val="FFFFFF"/>
                </a:solidFill>
                <a:latin typeface="Calibri"/>
                <a:cs typeface="Calibri"/>
              </a:rPr>
              <a:t> Many uncertainties, especially upstream</a:t>
            </a:r>
            <a:br>
              <a:rPr lang="en-CA" sz="2118">
                <a:solidFill>
                  <a:srgbClr val="000000"/>
                </a:solidFill>
                <a:latin typeface="Times New Roman"/>
              </a:rPr>
            </a:br>
            <a:r>
              <a:rPr lang="en-CA" sz="2118">
                <a:solidFill>
                  <a:srgbClr val="FFFFFF"/>
                </a:solidFill>
                <a:latin typeface="Calibri"/>
                <a:cs typeface="Calibri"/>
              </a:rPr>
              <a:t>	industry.</a:t>
            </a:r>
          </a:p>
          <a:p>
            <a:pPr>
              <a:lnSpc>
                <a:spcPts val="2030"/>
              </a:lnSpc>
            </a:pPr>
            <a:endParaRPr lang="en-CA" sz="2118">
              <a:solidFill>
                <a:srgbClr val="000000"/>
              </a:solidFill>
            </a:endParaRPr>
          </a:p>
        </p:txBody>
      </p:sp>
      <p:sp>
        <p:nvSpPr>
          <p:cNvPr id="6" name="TextBox 6"/>
          <p:cNvSpPr txBox="1"/>
          <p:nvPr/>
        </p:nvSpPr>
        <p:spPr>
          <a:xfrm>
            <a:off x="4964206" y="3350559"/>
            <a:ext cx="4929876" cy="1025922"/>
          </a:xfrm>
          <a:prstGeom prst="rect">
            <a:avLst/>
          </a:prstGeom>
          <a:noFill/>
        </p:spPr>
        <p:txBody>
          <a:bodyPr vert="horz" wrap="none" lIns="0" tIns="0" rIns="0" bIns="0" rtlCol="0">
            <a:spAutoFit/>
          </a:bodyPr>
          <a:lstStyle/>
          <a:p>
            <a:pPr>
              <a:lnSpc>
                <a:spcPts val="2030"/>
              </a:lnSpc>
              <a:tabLst>
                <a:tab pos="302575" algn="l"/>
                <a:tab pos="302575" algn="l"/>
              </a:tabLst>
            </a:pPr>
            <a:r>
              <a:rPr lang="en-CA" sz="2118">
                <a:solidFill>
                  <a:srgbClr val="FFFFFF"/>
                </a:solidFill>
                <a:latin typeface="Arial"/>
                <a:cs typeface="Arial"/>
              </a:rPr>
              <a:t>•</a:t>
            </a:r>
            <a:r>
              <a:rPr lang="en-CA" sz="2118">
                <a:solidFill>
                  <a:srgbClr val="FFFFFF"/>
                </a:solidFill>
                <a:latin typeface="Calibri"/>
                <a:cs typeface="Calibri"/>
              </a:rPr>
              <a:t> Long term business from initial investment</a:t>
            </a:r>
            <a:br>
              <a:rPr lang="en-CA" sz="2118">
                <a:solidFill>
                  <a:srgbClr val="000000"/>
                </a:solidFill>
                <a:latin typeface="Times New Roman"/>
              </a:rPr>
            </a:br>
            <a:r>
              <a:rPr lang="en-CA" sz="2118">
                <a:solidFill>
                  <a:srgbClr val="FFFFFF"/>
                </a:solidFill>
                <a:latin typeface="Calibri"/>
                <a:cs typeface="Calibri"/>
              </a:rPr>
              <a:t>	until revenue generated, even longer until</a:t>
            </a:r>
            <a:br>
              <a:rPr lang="en-CA" sz="2118">
                <a:solidFill>
                  <a:srgbClr val="000000"/>
                </a:solidFill>
                <a:latin typeface="Times New Roman"/>
              </a:rPr>
            </a:br>
            <a:r>
              <a:rPr lang="en-CA" sz="2118">
                <a:solidFill>
                  <a:srgbClr val="FFFFFF"/>
                </a:solidFill>
                <a:latin typeface="Calibri"/>
                <a:cs typeface="Calibri"/>
              </a:rPr>
              <a:t>	break even point.</a:t>
            </a:r>
          </a:p>
          <a:p>
            <a:pPr>
              <a:lnSpc>
                <a:spcPts val="2030"/>
              </a:lnSpc>
            </a:pPr>
            <a:endParaRPr lang="en-CA" sz="2118">
              <a:solidFill>
                <a:srgbClr val="000000"/>
              </a:solidFill>
            </a:endParaRPr>
          </a:p>
        </p:txBody>
      </p:sp>
      <p:sp>
        <p:nvSpPr>
          <p:cNvPr id="7" name="TextBox 7"/>
          <p:cNvSpPr txBox="1"/>
          <p:nvPr/>
        </p:nvSpPr>
        <p:spPr>
          <a:xfrm>
            <a:off x="4964206" y="4146177"/>
            <a:ext cx="3900748" cy="615553"/>
          </a:xfrm>
          <a:prstGeom prst="rect">
            <a:avLst/>
          </a:prstGeom>
          <a:noFill/>
        </p:spPr>
        <p:txBody>
          <a:bodyPr vert="horz" wrap="none" lIns="0" tIns="0" rIns="0" bIns="0" rtlCol="0">
            <a:spAutoFit/>
          </a:bodyPr>
          <a:lstStyle/>
          <a:p>
            <a:pPr>
              <a:lnSpc>
                <a:spcPts val="2435"/>
              </a:lnSpc>
            </a:pPr>
            <a:r>
              <a:rPr lang="en-CA" sz="2118">
                <a:solidFill>
                  <a:srgbClr val="FFFFFF"/>
                </a:solidFill>
                <a:latin typeface="Arial"/>
                <a:cs typeface="Arial"/>
              </a:rPr>
              <a:t>•</a:t>
            </a:r>
            <a:r>
              <a:rPr lang="en-CA" sz="2118">
                <a:solidFill>
                  <a:srgbClr val="FFFFFF"/>
                </a:solidFill>
                <a:latin typeface="Calibri"/>
                <a:cs typeface="Calibri"/>
              </a:rPr>
              <a:t> Complex operation, involves multi</a:t>
            </a:r>
          </a:p>
          <a:p>
            <a:pPr>
              <a:lnSpc>
                <a:spcPts val="2435"/>
              </a:lnSpc>
            </a:pPr>
            <a:endParaRPr lang="en-CA" sz="2118">
              <a:solidFill>
                <a:srgbClr val="000000"/>
              </a:solidFill>
            </a:endParaRPr>
          </a:p>
        </p:txBody>
      </p:sp>
      <p:sp>
        <p:nvSpPr>
          <p:cNvPr id="8" name="TextBox 8"/>
          <p:cNvSpPr txBox="1"/>
          <p:nvPr/>
        </p:nvSpPr>
        <p:spPr>
          <a:xfrm>
            <a:off x="5266764" y="4448736"/>
            <a:ext cx="4614212" cy="769441"/>
          </a:xfrm>
          <a:prstGeom prst="rect">
            <a:avLst/>
          </a:prstGeom>
          <a:noFill/>
        </p:spPr>
        <p:txBody>
          <a:bodyPr vert="horz" wrap="none" lIns="0" tIns="0" rIns="0" bIns="0" rtlCol="0">
            <a:spAutoFit/>
          </a:bodyPr>
          <a:lstStyle/>
          <a:p>
            <a:pPr>
              <a:lnSpc>
                <a:spcPts val="2030"/>
              </a:lnSpc>
            </a:pPr>
            <a:r>
              <a:rPr lang="en-CA" sz="2118">
                <a:solidFill>
                  <a:srgbClr val="FFFFFF"/>
                </a:solidFill>
                <a:latin typeface="Calibri"/>
                <a:cs typeface="Calibri"/>
              </a:rPr>
              <a:t>discipline experts from both technical and</a:t>
            </a:r>
            <a:br>
              <a:rPr lang="en-CA" sz="2118">
                <a:solidFill>
                  <a:srgbClr val="000000"/>
                </a:solidFill>
                <a:latin typeface="Times New Roman"/>
              </a:rPr>
            </a:br>
            <a:r>
              <a:rPr lang="en-CA" sz="2118">
                <a:solidFill>
                  <a:srgbClr val="FFFFFF"/>
                </a:solidFill>
                <a:latin typeface="Calibri"/>
                <a:cs typeface="Calibri"/>
              </a:rPr>
              <a:t>non-technical.</a:t>
            </a:r>
          </a:p>
          <a:p>
            <a:pPr>
              <a:lnSpc>
                <a:spcPts val="2030"/>
              </a:lnSpc>
            </a:pPr>
            <a:endParaRPr lang="en-CA" sz="2118">
              <a:solidFill>
                <a:srgbClr val="000000"/>
              </a:solidFill>
            </a:endParaRPr>
          </a:p>
        </p:txBody>
      </p:sp>
      <p:sp>
        <p:nvSpPr>
          <p:cNvPr id="9" name="TextBox 9"/>
          <p:cNvSpPr txBox="1"/>
          <p:nvPr/>
        </p:nvSpPr>
        <p:spPr>
          <a:xfrm>
            <a:off x="4964206" y="4986618"/>
            <a:ext cx="1567224" cy="615553"/>
          </a:xfrm>
          <a:prstGeom prst="rect">
            <a:avLst/>
          </a:prstGeom>
          <a:noFill/>
        </p:spPr>
        <p:txBody>
          <a:bodyPr vert="horz" wrap="none" lIns="0" tIns="0" rIns="0" bIns="0" rtlCol="0">
            <a:spAutoFit/>
          </a:bodyPr>
          <a:lstStyle/>
          <a:p>
            <a:pPr>
              <a:lnSpc>
                <a:spcPts val="2435"/>
              </a:lnSpc>
            </a:pPr>
            <a:r>
              <a:rPr lang="en-CA" sz="2118">
                <a:solidFill>
                  <a:srgbClr val="FFFFFF"/>
                </a:solidFill>
                <a:latin typeface="Arial"/>
                <a:cs typeface="Arial"/>
              </a:rPr>
              <a:t>•</a:t>
            </a:r>
            <a:r>
              <a:rPr lang="en-CA" sz="2118">
                <a:solidFill>
                  <a:srgbClr val="FFFFFF"/>
                </a:solidFill>
                <a:latin typeface="Calibri"/>
                <a:cs typeface="Calibri"/>
              </a:rPr>
              <a:t> High reward.</a:t>
            </a:r>
          </a:p>
          <a:p>
            <a:pPr>
              <a:lnSpc>
                <a:spcPts val="2435"/>
              </a:lnSpc>
            </a:pPr>
            <a:endParaRPr lang="en-CA" sz="2118">
              <a:solidFill>
                <a:srgbClr val="000000"/>
              </a:solidFill>
            </a:endParaRPr>
          </a:p>
        </p:txBody>
      </p:sp>
      <p:sp>
        <p:nvSpPr>
          <p:cNvPr id="10" name="TextBox 10"/>
          <p:cNvSpPr txBox="1"/>
          <p:nvPr/>
        </p:nvSpPr>
        <p:spPr>
          <a:xfrm>
            <a:off x="4964206" y="5311589"/>
            <a:ext cx="4118500" cy="615553"/>
          </a:xfrm>
          <a:prstGeom prst="rect">
            <a:avLst/>
          </a:prstGeom>
          <a:noFill/>
        </p:spPr>
        <p:txBody>
          <a:bodyPr vert="horz" wrap="none" lIns="0" tIns="0" rIns="0" bIns="0" rtlCol="0">
            <a:spAutoFit/>
          </a:bodyPr>
          <a:lstStyle/>
          <a:p>
            <a:pPr>
              <a:lnSpc>
                <a:spcPts val="2435"/>
              </a:lnSpc>
            </a:pPr>
            <a:r>
              <a:rPr lang="en-CA" sz="2118">
                <a:solidFill>
                  <a:srgbClr val="FFFFFF"/>
                </a:solidFill>
                <a:latin typeface="Arial"/>
                <a:cs typeface="Arial"/>
              </a:rPr>
              <a:t>•</a:t>
            </a:r>
            <a:r>
              <a:rPr lang="en-CA" sz="2118">
                <a:solidFill>
                  <a:srgbClr val="FFFFFF"/>
                </a:solidFill>
                <a:latin typeface="Calibri"/>
                <a:cs typeface="Calibri"/>
              </a:rPr>
              <a:t> Strategic value (economic &amp; politic).</a:t>
            </a:r>
          </a:p>
          <a:p>
            <a:pPr>
              <a:lnSpc>
                <a:spcPts val="2435"/>
              </a:lnSpc>
            </a:pPr>
            <a:endParaRPr lang="en-CA" sz="2118">
              <a:solidFill>
                <a:srgbClr val="000000"/>
              </a:solidFill>
            </a:endParaRPr>
          </a:p>
        </p:txBody>
      </p:sp>
      <p:sp>
        <p:nvSpPr>
          <p:cNvPr id="11" name="TextBox 11"/>
          <p:cNvSpPr txBox="1"/>
          <p:nvPr/>
        </p:nvSpPr>
        <p:spPr>
          <a:xfrm>
            <a:off x="4964207" y="5625353"/>
            <a:ext cx="1755289" cy="615553"/>
          </a:xfrm>
          <a:prstGeom prst="rect">
            <a:avLst/>
          </a:prstGeom>
          <a:noFill/>
        </p:spPr>
        <p:txBody>
          <a:bodyPr vert="horz" wrap="none" lIns="0" tIns="0" rIns="0" bIns="0" rtlCol="0">
            <a:spAutoFit/>
          </a:bodyPr>
          <a:lstStyle/>
          <a:p>
            <a:pPr>
              <a:lnSpc>
                <a:spcPts val="2435"/>
              </a:lnSpc>
            </a:pPr>
            <a:r>
              <a:rPr lang="en-CA" sz="2118">
                <a:solidFill>
                  <a:srgbClr val="FFFFFF"/>
                </a:solidFill>
                <a:latin typeface="Arial"/>
                <a:cs typeface="Arial"/>
              </a:rPr>
              <a:t>•</a:t>
            </a:r>
            <a:r>
              <a:rPr lang="en-CA" sz="2118">
                <a:solidFill>
                  <a:srgbClr val="FFFFFF"/>
                </a:solidFill>
                <a:latin typeface="Calibri"/>
                <a:cs typeface="Calibri"/>
              </a:rPr>
              <a:t> Global impact.</a:t>
            </a:r>
          </a:p>
          <a:p>
            <a:pPr>
              <a:lnSpc>
                <a:spcPts val="2435"/>
              </a:lnSpc>
            </a:pPr>
            <a:endParaRPr lang="en-CA" sz="2118">
              <a:solidFill>
                <a:srgbClr val="000000"/>
              </a:solidFill>
            </a:endParaRPr>
          </a:p>
        </p:txBody>
      </p:sp>
    </p:spTree>
    <p:extLst>
      <p:ext uri="{BB962C8B-B14F-4D97-AF65-F5344CB8AC3E}">
        <p14:creationId xmlns:p14="http://schemas.microsoft.com/office/powerpoint/2010/main" val="40078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58994"/>
            <a:ext cx="11277600" cy="6916993"/>
          </a:xfrm>
          <a:prstGeom prst="rect">
            <a:avLst/>
          </a:prstGeom>
        </p:spPr>
      </p:pic>
      <p:sp>
        <p:nvSpPr>
          <p:cNvPr id="12" name="TextBox 2"/>
          <p:cNvSpPr txBox="1"/>
          <p:nvPr/>
        </p:nvSpPr>
        <p:spPr>
          <a:xfrm>
            <a:off x="3204883" y="1187823"/>
            <a:ext cx="3676327" cy="820738"/>
          </a:xfrm>
          <a:prstGeom prst="rect">
            <a:avLst/>
          </a:prstGeom>
          <a:noFill/>
        </p:spPr>
        <p:txBody>
          <a:bodyPr vert="horz" wrap="none" lIns="0" tIns="0" rIns="0" bIns="0" rtlCol="0">
            <a:spAutoFit/>
          </a:bodyPr>
          <a:lstStyle/>
          <a:p>
            <a:pPr>
              <a:lnSpc>
                <a:spcPts val="3247"/>
              </a:lnSpc>
            </a:pPr>
            <a:r>
              <a:rPr lang="en-CA" sz="2827">
                <a:solidFill>
                  <a:srgbClr val="FFC000"/>
                </a:solidFill>
                <a:latin typeface="Calibri"/>
                <a:cs typeface="Calibri"/>
              </a:rPr>
              <a:t>Oil &amp; Gas Industry Sector</a:t>
            </a:r>
          </a:p>
          <a:p>
            <a:pPr>
              <a:lnSpc>
                <a:spcPts val="3247"/>
              </a:lnSpc>
            </a:pPr>
            <a:endParaRPr lang="en-CA" sz="2827">
              <a:solidFill>
                <a:srgbClr val="000000"/>
              </a:solidFill>
            </a:endParaRPr>
          </a:p>
        </p:txBody>
      </p:sp>
      <p:sp>
        <p:nvSpPr>
          <p:cNvPr id="3" name="TextBox 3"/>
          <p:cNvSpPr txBox="1"/>
          <p:nvPr/>
        </p:nvSpPr>
        <p:spPr>
          <a:xfrm>
            <a:off x="2398059" y="1961030"/>
            <a:ext cx="1039067" cy="589905"/>
          </a:xfrm>
          <a:prstGeom prst="rect">
            <a:avLst/>
          </a:prstGeom>
          <a:noFill/>
        </p:spPr>
        <p:txBody>
          <a:bodyPr vert="horz" wrap="none" lIns="0" tIns="0" rIns="0" bIns="0" rtlCol="0">
            <a:spAutoFit/>
          </a:bodyPr>
          <a:lstStyle/>
          <a:p>
            <a:pPr>
              <a:lnSpc>
                <a:spcPts val="2334"/>
              </a:lnSpc>
            </a:pPr>
            <a:r>
              <a:rPr lang="en-CA" sz="2033">
                <a:solidFill>
                  <a:srgbClr val="FFFFFF"/>
                </a:solidFill>
                <a:latin typeface="Calibri"/>
                <a:cs typeface="Calibri"/>
              </a:rPr>
              <a:t>Upstream</a:t>
            </a:r>
          </a:p>
          <a:p>
            <a:pPr>
              <a:lnSpc>
                <a:spcPts val="2334"/>
              </a:lnSpc>
            </a:pPr>
            <a:endParaRPr lang="en-CA" sz="2033">
              <a:solidFill>
                <a:srgbClr val="000000"/>
              </a:solidFill>
            </a:endParaRPr>
          </a:p>
        </p:txBody>
      </p:sp>
      <p:sp>
        <p:nvSpPr>
          <p:cNvPr id="4" name="TextBox 4"/>
          <p:cNvSpPr txBox="1"/>
          <p:nvPr/>
        </p:nvSpPr>
        <p:spPr>
          <a:xfrm>
            <a:off x="4874559" y="2330824"/>
            <a:ext cx="1155766" cy="589905"/>
          </a:xfrm>
          <a:prstGeom prst="rect">
            <a:avLst/>
          </a:prstGeom>
          <a:noFill/>
        </p:spPr>
        <p:txBody>
          <a:bodyPr vert="horz" wrap="none" lIns="0" tIns="0" rIns="0" bIns="0" rtlCol="0">
            <a:spAutoFit/>
          </a:bodyPr>
          <a:lstStyle/>
          <a:p>
            <a:pPr>
              <a:lnSpc>
                <a:spcPts val="2334"/>
              </a:lnSpc>
            </a:pPr>
            <a:r>
              <a:rPr lang="en-CA" sz="2033">
                <a:solidFill>
                  <a:srgbClr val="FFFFFF"/>
                </a:solidFill>
                <a:latin typeface="Calibri"/>
                <a:cs typeface="Calibri"/>
              </a:rPr>
              <a:t>Midstream</a:t>
            </a:r>
          </a:p>
          <a:p>
            <a:pPr>
              <a:lnSpc>
                <a:spcPts val="2334"/>
              </a:lnSpc>
            </a:pPr>
            <a:endParaRPr lang="en-CA" sz="2033">
              <a:solidFill>
                <a:srgbClr val="000000"/>
              </a:solidFill>
            </a:endParaRPr>
          </a:p>
        </p:txBody>
      </p:sp>
      <p:sp>
        <p:nvSpPr>
          <p:cNvPr id="5" name="TextBox 5"/>
          <p:cNvSpPr txBox="1"/>
          <p:nvPr/>
        </p:nvSpPr>
        <p:spPr>
          <a:xfrm>
            <a:off x="1761084" y="2565905"/>
            <a:ext cx="1591590" cy="359073"/>
          </a:xfrm>
          <a:prstGeom prst="rect">
            <a:avLst/>
          </a:prstGeom>
          <a:noFill/>
        </p:spPr>
        <p:txBody>
          <a:bodyPr vert="horz" wrap="none" lIns="0" tIns="0" rIns="0" bIns="0" rtlCol="0">
            <a:spAutoFit/>
          </a:bodyPr>
          <a:lstStyle/>
          <a:p>
            <a:pPr>
              <a:lnSpc>
                <a:spcPts val="1429"/>
              </a:lnSpc>
            </a:pPr>
            <a:r>
              <a:rPr lang="en-CA" sz="1588" dirty="0">
                <a:solidFill>
                  <a:srgbClr val="000000"/>
                </a:solidFill>
                <a:latin typeface="Calibri"/>
                <a:cs typeface="Calibri"/>
              </a:rPr>
              <a:t>Finding, lifting, and</a:t>
            </a:r>
          </a:p>
          <a:p>
            <a:pPr>
              <a:lnSpc>
                <a:spcPts val="1429"/>
              </a:lnSpc>
            </a:pPr>
            <a:endParaRPr lang="en-CA" sz="1588" dirty="0">
              <a:solidFill>
                <a:srgbClr val="000000"/>
              </a:solidFill>
            </a:endParaRPr>
          </a:p>
        </p:txBody>
      </p:sp>
      <p:sp>
        <p:nvSpPr>
          <p:cNvPr id="6" name="TextBox 6"/>
          <p:cNvSpPr txBox="1"/>
          <p:nvPr/>
        </p:nvSpPr>
        <p:spPr>
          <a:xfrm>
            <a:off x="1733709" y="2769261"/>
            <a:ext cx="2276264" cy="1308050"/>
          </a:xfrm>
          <a:prstGeom prst="rect">
            <a:avLst/>
          </a:prstGeom>
          <a:noFill/>
        </p:spPr>
        <p:txBody>
          <a:bodyPr vert="horz" wrap="none" lIns="0" tIns="0" rIns="0" bIns="0" rtlCol="0">
            <a:spAutoFit/>
          </a:bodyPr>
          <a:lstStyle/>
          <a:p>
            <a:pPr>
              <a:lnSpc>
                <a:spcPts val="1677"/>
              </a:lnSpc>
            </a:pPr>
            <a:r>
              <a:rPr lang="en-CA" sz="1588" dirty="0">
                <a:solidFill>
                  <a:srgbClr val="000000"/>
                </a:solidFill>
                <a:latin typeface="Calibri"/>
                <a:cs typeface="Calibri"/>
              </a:rPr>
              <a:t>processing oil &amp; gas from</a:t>
            </a:r>
            <a:br>
              <a:rPr lang="en-CA" sz="1588" dirty="0">
                <a:solidFill>
                  <a:srgbClr val="000000"/>
                </a:solidFill>
                <a:latin typeface="Times New Roman"/>
              </a:rPr>
            </a:br>
            <a:r>
              <a:rPr lang="en-CA" sz="1588" dirty="0">
                <a:solidFill>
                  <a:srgbClr val="000000"/>
                </a:solidFill>
                <a:latin typeface="Calibri"/>
                <a:cs typeface="Calibri"/>
              </a:rPr>
              <a:t>subsurface into surface and</a:t>
            </a:r>
            <a:br>
              <a:rPr lang="en-CA" sz="1588" dirty="0">
                <a:solidFill>
                  <a:srgbClr val="000000"/>
                </a:solidFill>
                <a:latin typeface="Times New Roman"/>
              </a:rPr>
            </a:br>
            <a:r>
              <a:rPr lang="en-CA" sz="1588" dirty="0">
                <a:solidFill>
                  <a:srgbClr val="000000"/>
                </a:solidFill>
                <a:latin typeface="Calibri"/>
                <a:cs typeface="Calibri"/>
              </a:rPr>
              <a:t>ready for transportation.</a:t>
            </a:r>
            <a:br>
              <a:rPr lang="en-CA" sz="1588" dirty="0">
                <a:solidFill>
                  <a:srgbClr val="000000"/>
                </a:solidFill>
                <a:latin typeface="Times New Roman"/>
              </a:rPr>
            </a:br>
            <a:r>
              <a:rPr lang="en-CA" sz="1588" dirty="0">
                <a:solidFill>
                  <a:srgbClr val="000000"/>
                </a:solidFill>
                <a:latin typeface="Calibri"/>
                <a:cs typeface="Calibri"/>
              </a:rPr>
              <a:t>Also known as Exploration</a:t>
            </a:r>
            <a:br>
              <a:rPr lang="en-CA" sz="1588" dirty="0">
                <a:solidFill>
                  <a:srgbClr val="000000"/>
                </a:solidFill>
                <a:latin typeface="Times New Roman"/>
              </a:rPr>
            </a:br>
            <a:r>
              <a:rPr lang="en-CA" sz="1588" dirty="0">
                <a:solidFill>
                  <a:srgbClr val="000000"/>
                </a:solidFill>
                <a:latin typeface="Calibri"/>
                <a:cs typeface="Calibri"/>
              </a:rPr>
              <a:t>and Production (E&amp;P).</a:t>
            </a:r>
          </a:p>
          <a:p>
            <a:pPr>
              <a:lnSpc>
                <a:spcPts val="1677"/>
              </a:lnSpc>
            </a:pPr>
            <a:endParaRPr lang="en-CA" sz="1588" dirty="0">
              <a:solidFill>
                <a:srgbClr val="000000"/>
              </a:solidFill>
            </a:endParaRPr>
          </a:p>
        </p:txBody>
      </p:sp>
      <p:sp>
        <p:nvSpPr>
          <p:cNvPr id="7" name="TextBox 7"/>
          <p:cNvSpPr txBox="1"/>
          <p:nvPr/>
        </p:nvSpPr>
        <p:spPr>
          <a:xfrm>
            <a:off x="4941794" y="2891118"/>
            <a:ext cx="1953548" cy="1141338"/>
          </a:xfrm>
          <a:prstGeom prst="rect">
            <a:avLst/>
          </a:prstGeom>
          <a:noFill/>
        </p:spPr>
        <p:txBody>
          <a:bodyPr vert="horz" wrap="none" lIns="0" tIns="0" rIns="0" bIns="0" rtlCol="0">
            <a:spAutoFit/>
          </a:bodyPr>
          <a:lstStyle/>
          <a:p>
            <a:pPr>
              <a:lnSpc>
                <a:spcPts val="1765"/>
              </a:lnSpc>
            </a:pPr>
            <a:r>
              <a:rPr lang="en-CA" sz="1588">
                <a:solidFill>
                  <a:srgbClr val="000000"/>
                </a:solidFill>
                <a:latin typeface="Calibri"/>
                <a:cs typeface="Calibri"/>
              </a:rPr>
              <a:t>Transportation and</a:t>
            </a:r>
            <a:br>
              <a:rPr lang="en-CA" sz="1588">
                <a:solidFill>
                  <a:srgbClr val="000000"/>
                </a:solidFill>
                <a:latin typeface="Times New Roman"/>
              </a:rPr>
            </a:br>
            <a:r>
              <a:rPr lang="en-CA" sz="1588">
                <a:solidFill>
                  <a:srgbClr val="000000"/>
                </a:solidFill>
                <a:latin typeface="Calibri"/>
                <a:cs typeface="Calibri"/>
              </a:rPr>
              <a:t>storage of crude oil and</a:t>
            </a:r>
            <a:br>
              <a:rPr lang="en-CA" sz="1588">
                <a:solidFill>
                  <a:srgbClr val="000000"/>
                </a:solidFill>
                <a:latin typeface="Times New Roman"/>
              </a:rPr>
            </a:br>
            <a:r>
              <a:rPr lang="en-CA" sz="1588">
                <a:solidFill>
                  <a:srgbClr val="000000"/>
                </a:solidFill>
                <a:latin typeface="Calibri"/>
                <a:cs typeface="Calibri"/>
              </a:rPr>
              <a:t>natural gas from E&amp;P</a:t>
            </a:r>
            <a:br>
              <a:rPr lang="en-CA" sz="1588">
                <a:solidFill>
                  <a:srgbClr val="000000"/>
                </a:solidFill>
                <a:latin typeface="Times New Roman"/>
              </a:rPr>
            </a:br>
            <a:r>
              <a:rPr lang="en-CA" sz="1588">
                <a:solidFill>
                  <a:srgbClr val="000000"/>
                </a:solidFill>
                <a:latin typeface="Calibri"/>
                <a:cs typeface="Calibri"/>
              </a:rPr>
              <a:t>plant for further</a:t>
            </a:r>
          </a:p>
          <a:p>
            <a:pPr>
              <a:lnSpc>
                <a:spcPts val="1743"/>
              </a:lnSpc>
            </a:pPr>
            <a:endParaRPr lang="en-CA" sz="1588">
              <a:solidFill>
                <a:srgbClr val="000000"/>
              </a:solidFill>
            </a:endParaRPr>
          </a:p>
        </p:txBody>
      </p:sp>
      <p:sp>
        <p:nvSpPr>
          <p:cNvPr id="8" name="TextBox 8"/>
          <p:cNvSpPr txBox="1"/>
          <p:nvPr/>
        </p:nvSpPr>
        <p:spPr>
          <a:xfrm>
            <a:off x="4941794" y="3776383"/>
            <a:ext cx="1933414" cy="679673"/>
          </a:xfrm>
          <a:prstGeom prst="rect">
            <a:avLst/>
          </a:prstGeom>
          <a:noFill/>
        </p:spPr>
        <p:txBody>
          <a:bodyPr vert="horz" wrap="none" lIns="0" tIns="0" rIns="0" bIns="0" rtlCol="0">
            <a:spAutoFit/>
          </a:bodyPr>
          <a:lstStyle/>
          <a:p>
            <a:pPr>
              <a:lnSpc>
                <a:spcPts val="1765"/>
              </a:lnSpc>
            </a:pPr>
            <a:r>
              <a:rPr lang="en-CA" sz="1588">
                <a:solidFill>
                  <a:srgbClr val="000000"/>
                </a:solidFill>
                <a:latin typeface="Calibri"/>
                <a:cs typeface="Calibri"/>
              </a:rPr>
              <a:t>processing by pipeline,</a:t>
            </a:r>
            <a:br>
              <a:rPr lang="en-CA" sz="1588">
                <a:solidFill>
                  <a:srgbClr val="000000"/>
                </a:solidFill>
                <a:latin typeface="Times New Roman"/>
              </a:rPr>
            </a:br>
            <a:r>
              <a:rPr lang="en-CA" sz="1588">
                <a:solidFill>
                  <a:srgbClr val="000000"/>
                </a:solidFill>
                <a:latin typeface="Calibri"/>
                <a:cs typeface="Calibri"/>
              </a:rPr>
              <a:t>railway, road, or tanker.</a:t>
            </a:r>
          </a:p>
          <a:p>
            <a:pPr>
              <a:lnSpc>
                <a:spcPts val="1743"/>
              </a:lnSpc>
            </a:pPr>
            <a:endParaRPr lang="en-CA" sz="1588">
              <a:solidFill>
                <a:srgbClr val="000000"/>
              </a:solidFill>
            </a:endParaRPr>
          </a:p>
        </p:txBody>
      </p:sp>
      <p:sp>
        <p:nvSpPr>
          <p:cNvPr id="9" name="TextBox 9"/>
          <p:cNvSpPr txBox="1"/>
          <p:nvPr/>
        </p:nvSpPr>
        <p:spPr>
          <a:xfrm>
            <a:off x="7194177" y="2745442"/>
            <a:ext cx="1356718" cy="474489"/>
          </a:xfrm>
          <a:prstGeom prst="rect">
            <a:avLst/>
          </a:prstGeom>
          <a:noFill/>
        </p:spPr>
        <p:txBody>
          <a:bodyPr vert="horz" wrap="none" lIns="0" tIns="0" rIns="0" bIns="0" rtlCol="0">
            <a:spAutoFit/>
          </a:bodyPr>
          <a:lstStyle/>
          <a:p>
            <a:pPr>
              <a:lnSpc>
                <a:spcPts val="1853"/>
              </a:lnSpc>
            </a:pPr>
            <a:r>
              <a:rPr lang="en-CA" sz="2033">
                <a:solidFill>
                  <a:srgbClr val="FFFFFF"/>
                </a:solidFill>
                <a:latin typeface="Calibri"/>
                <a:cs typeface="Calibri"/>
              </a:rPr>
              <a:t>Downstream</a:t>
            </a:r>
          </a:p>
          <a:p>
            <a:pPr>
              <a:lnSpc>
                <a:spcPts val="1827"/>
              </a:lnSpc>
            </a:pPr>
            <a:endParaRPr lang="en-CA" sz="2033">
              <a:solidFill>
                <a:srgbClr val="000000"/>
              </a:solidFill>
            </a:endParaRPr>
          </a:p>
        </p:txBody>
      </p:sp>
      <p:sp>
        <p:nvSpPr>
          <p:cNvPr id="10" name="TextBox 10"/>
          <p:cNvSpPr txBox="1"/>
          <p:nvPr/>
        </p:nvSpPr>
        <p:spPr>
          <a:xfrm>
            <a:off x="7182971" y="3272118"/>
            <a:ext cx="2281009" cy="654025"/>
          </a:xfrm>
          <a:prstGeom prst="rect">
            <a:avLst/>
          </a:prstGeom>
          <a:noFill/>
        </p:spPr>
        <p:txBody>
          <a:bodyPr vert="horz" wrap="none" lIns="0" tIns="0" rIns="0" bIns="0" rtlCol="0">
            <a:spAutoFit/>
          </a:bodyPr>
          <a:lstStyle/>
          <a:p>
            <a:pPr>
              <a:lnSpc>
                <a:spcPts val="1677"/>
              </a:lnSpc>
            </a:pPr>
            <a:r>
              <a:rPr lang="en-CA" sz="1588">
                <a:solidFill>
                  <a:srgbClr val="000000"/>
                </a:solidFill>
                <a:latin typeface="Calibri"/>
                <a:cs typeface="Calibri"/>
              </a:rPr>
              <a:t>Further processing of crude</a:t>
            </a:r>
            <a:br>
              <a:rPr lang="en-CA" sz="1588">
                <a:solidFill>
                  <a:srgbClr val="000000"/>
                </a:solidFill>
                <a:latin typeface="Times New Roman"/>
              </a:rPr>
            </a:br>
            <a:r>
              <a:rPr lang="en-CA" sz="1588">
                <a:solidFill>
                  <a:srgbClr val="000000"/>
                </a:solidFill>
                <a:latin typeface="Calibri"/>
                <a:cs typeface="Calibri"/>
              </a:rPr>
              <a:t>oil and natural gas into</a:t>
            </a:r>
          </a:p>
          <a:p>
            <a:pPr>
              <a:lnSpc>
                <a:spcPts val="1734"/>
              </a:lnSpc>
            </a:pPr>
            <a:endParaRPr lang="en-CA" sz="1588">
              <a:solidFill>
                <a:srgbClr val="000000"/>
              </a:solidFill>
            </a:endParaRPr>
          </a:p>
        </p:txBody>
      </p:sp>
      <p:sp>
        <p:nvSpPr>
          <p:cNvPr id="11" name="TextBox 11"/>
          <p:cNvSpPr txBox="1"/>
          <p:nvPr/>
        </p:nvSpPr>
        <p:spPr>
          <a:xfrm>
            <a:off x="7182971" y="3709148"/>
            <a:ext cx="2235612" cy="679673"/>
          </a:xfrm>
          <a:prstGeom prst="rect">
            <a:avLst/>
          </a:prstGeom>
          <a:noFill/>
        </p:spPr>
        <p:txBody>
          <a:bodyPr vert="horz" wrap="none" lIns="0" tIns="0" rIns="0" bIns="0" rtlCol="0">
            <a:spAutoFit/>
          </a:bodyPr>
          <a:lstStyle/>
          <a:p>
            <a:pPr>
              <a:lnSpc>
                <a:spcPts val="1765"/>
              </a:lnSpc>
            </a:pPr>
            <a:r>
              <a:rPr lang="en-CA" sz="1588">
                <a:solidFill>
                  <a:srgbClr val="000000"/>
                </a:solidFill>
                <a:latin typeface="Calibri"/>
                <a:cs typeface="Calibri"/>
              </a:rPr>
              <a:t>useful final product or raw</a:t>
            </a:r>
            <a:br>
              <a:rPr lang="en-CA" sz="1588">
                <a:solidFill>
                  <a:srgbClr val="000000"/>
                </a:solidFill>
                <a:latin typeface="Times New Roman"/>
              </a:rPr>
            </a:br>
            <a:r>
              <a:rPr lang="en-CA" sz="1588">
                <a:solidFill>
                  <a:srgbClr val="000000"/>
                </a:solidFill>
                <a:latin typeface="Calibri"/>
                <a:cs typeface="Calibri"/>
              </a:rPr>
              <a:t>material for other industry.</a:t>
            </a:r>
          </a:p>
          <a:p>
            <a:pPr>
              <a:lnSpc>
                <a:spcPts val="1743"/>
              </a:lnSpc>
            </a:pPr>
            <a:endParaRPr lang="en-CA" sz="1588">
              <a:solidFill>
                <a:srgbClr val="000000"/>
              </a:solidFill>
            </a:endParaRPr>
          </a:p>
        </p:txBody>
      </p:sp>
    </p:spTree>
    <p:extLst>
      <p:ext uri="{BB962C8B-B14F-4D97-AF65-F5344CB8AC3E}">
        <p14:creationId xmlns:p14="http://schemas.microsoft.com/office/powerpoint/2010/main" val="191289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58994"/>
            <a:ext cx="11201399" cy="6916993"/>
          </a:xfrm>
          <a:prstGeom prst="rect">
            <a:avLst/>
          </a:prstGeom>
        </p:spPr>
      </p:pic>
      <p:sp>
        <p:nvSpPr>
          <p:cNvPr id="3" name="TextBox 2"/>
          <p:cNvSpPr txBox="1"/>
          <p:nvPr/>
        </p:nvSpPr>
        <p:spPr>
          <a:xfrm>
            <a:off x="7608794" y="3686735"/>
            <a:ext cx="2058320" cy="1051570"/>
          </a:xfrm>
          <a:prstGeom prst="rect">
            <a:avLst/>
          </a:prstGeom>
          <a:noFill/>
        </p:spPr>
        <p:txBody>
          <a:bodyPr vert="horz" wrap="none" lIns="0" tIns="0" rIns="0" bIns="0" rtlCol="0">
            <a:spAutoFit/>
          </a:bodyPr>
          <a:lstStyle/>
          <a:p>
            <a:pPr>
              <a:lnSpc>
                <a:spcPts val="4059"/>
              </a:lnSpc>
            </a:pPr>
            <a:r>
              <a:rPr lang="en-CA" sz="3525">
                <a:solidFill>
                  <a:srgbClr val="FFC000"/>
                </a:solidFill>
                <a:latin typeface="Calibri"/>
                <a:cs typeface="Calibri"/>
              </a:rPr>
              <a:t>UPSTREAM</a:t>
            </a:r>
          </a:p>
          <a:p>
            <a:pPr>
              <a:lnSpc>
                <a:spcPts val="4059"/>
              </a:lnSpc>
            </a:pPr>
            <a:endParaRPr lang="en-CA" sz="3525">
              <a:solidFill>
                <a:srgbClr val="000000"/>
              </a:solidFill>
            </a:endParaRPr>
          </a:p>
        </p:txBody>
      </p:sp>
    </p:spTree>
    <p:extLst>
      <p:ext uri="{BB962C8B-B14F-4D97-AF65-F5344CB8AC3E}">
        <p14:creationId xmlns:p14="http://schemas.microsoft.com/office/powerpoint/2010/main" val="2786108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58994"/>
            <a:ext cx="11277599" cy="6916993"/>
          </a:xfrm>
          <a:prstGeom prst="rect">
            <a:avLst/>
          </a:prstGeom>
        </p:spPr>
      </p:pic>
      <p:sp>
        <p:nvSpPr>
          <p:cNvPr id="14" name="TextBox 2"/>
          <p:cNvSpPr txBox="1"/>
          <p:nvPr/>
        </p:nvSpPr>
        <p:spPr>
          <a:xfrm>
            <a:off x="2947147" y="515470"/>
            <a:ext cx="4869923" cy="948978"/>
          </a:xfrm>
          <a:prstGeom prst="rect">
            <a:avLst/>
          </a:prstGeom>
          <a:noFill/>
        </p:spPr>
        <p:txBody>
          <a:bodyPr vert="horz" wrap="none" lIns="0" tIns="0" rIns="0" bIns="0" rtlCol="0">
            <a:spAutoFit/>
          </a:bodyPr>
          <a:lstStyle/>
          <a:p>
            <a:pPr>
              <a:lnSpc>
                <a:spcPts val="3653"/>
              </a:lnSpc>
            </a:pPr>
            <a:r>
              <a:rPr lang="en-CA" sz="3177">
                <a:solidFill>
                  <a:srgbClr val="FFC000"/>
                </a:solidFill>
                <a:latin typeface="Calibri"/>
                <a:cs typeface="Calibri"/>
              </a:rPr>
              <a:t>Upstream Oil &amp; Gas Life Cycle</a:t>
            </a:r>
          </a:p>
          <a:p>
            <a:pPr>
              <a:lnSpc>
                <a:spcPts val="3653"/>
              </a:lnSpc>
            </a:pPr>
            <a:endParaRPr lang="en-CA" sz="3177">
              <a:solidFill>
                <a:srgbClr val="000000"/>
              </a:solidFill>
            </a:endParaRPr>
          </a:p>
        </p:txBody>
      </p:sp>
      <p:sp>
        <p:nvSpPr>
          <p:cNvPr id="3" name="TextBox 3"/>
          <p:cNvSpPr txBox="1"/>
          <p:nvPr/>
        </p:nvSpPr>
        <p:spPr>
          <a:xfrm>
            <a:off x="4896970" y="1288677"/>
            <a:ext cx="4789132" cy="589905"/>
          </a:xfrm>
          <a:prstGeom prst="rect">
            <a:avLst/>
          </a:prstGeom>
          <a:noFill/>
        </p:spPr>
        <p:txBody>
          <a:bodyPr vert="horz" wrap="none" lIns="0" tIns="0" rIns="0" bIns="0" rtlCol="0">
            <a:spAutoFit/>
          </a:bodyPr>
          <a:lstStyle/>
          <a:p>
            <a:pPr>
              <a:lnSpc>
                <a:spcPts val="2334"/>
              </a:lnSpc>
            </a:pPr>
            <a:r>
              <a:rPr lang="en-CA" sz="2033">
                <a:solidFill>
                  <a:srgbClr val="000000"/>
                </a:solidFill>
                <a:latin typeface="Calibri"/>
                <a:cs typeface="Calibri"/>
              </a:rPr>
              <a:t>• Activities to search for oil &amp; gas deposits on</a:t>
            </a:r>
          </a:p>
          <a:p>
            <a:pPr>
              <a:lnSpc>
                <a:spcPts val="2334"/>
              </a:lnSpc>
            </a:pPr>
            <a:endParaRPr lang="en-CA" sz="2033">
              <a:solidFill>
                <a:srgbClr val="000000"/>
              </a:solidFill>
            </a:endParaRPr>
          </a:p>
        </p:txBody>
      </p:sp>
      <p:sp>
        <p:nvSpPr>
          <p:cNvPr id="4" name="TextBox 4"/>
          <p:cNvSpPr txBox="1"/>
          <p:nvPr/>
        </p:nvSpPr>
        <p:spPr>
          <a:xfrm>
            <a:off x="1779704" y="1673916"/>
            <a:ext cx="1458926" cy="679673"/>
          </a:xfrm>
          <a:prstGeom prst="rect">
            <a:avLst/>
          </a:prstGeom>
          <a:noFill/>
        </p:spPr>
        <p:txBody>
          <a:bodyPr vert="horz" wrap="none" lIns="0" tIns="0" rIns="0" bIns="0" rtlCol="0">
            <a:spAutoFit/>
          </a:bodyPr>
          <a:lstStyle/>
          <a:p>
            <a:pPr>
              <a:lnSpc>
                <a:spcPts val="2647"/>
              </a:lnSpc>
            </a:pPr>
            <a:r>
              <a:rPr lang="en-CA" sz="2466" dirty="0">
                <a:solidFill>
                  <a:srgbClr val="FFFFFF"/>
                </a:solidFill>
                <a:latin typeface="Calibri"/>
                <a:cs typeface="Calibri"/>
              </a:rPr>
              <a:t>Exploration</a:t>
            </a:r>
          </a:p>
          <a:p>
            <a:pPr>
              <a:lnSpc>
                <a:spcPts val="2656"/>
              </a:lnSpc>
            </a:pPr>
            <a:endParaRPr lang="en-CA" sz="2466" dirty="0">
              <a:solidFill>
                <a:srgbClr val="000000"/>
              </a:solidFill>
            </a:endParaRPr>
          </a:p>
        </p:txBody>
      </p:sp>
      <p:sp>
        <p:nvSpPr>
          <p:cNvPr id="5" name="TextBox 5"/>
          <p:cNvSpPr txBox="1"/>
          <p:nvPr/>
        </p:nvSpPr>
        <p:spPr>
          <a:xfrm>
            <a:off x="1934426" y="2632680"/>
            <a:ext cx="1149482" cy="692497"/>
          </a:xfrm>
          <a:prstGeom prst="rect">
            <a:avLst/>
          </a:prstGeom>
          <a:noFill/>
        </p:spPr>
        <p:txBody>
          <a:bodyPr vert="horz" wrap="none" lIns="0" tIns="0" rIns="0" bIns="0" rtlCol="0">
            <a:spAutoFit/>
          </a:bodyPr>
          <a:lstStyle/>
          <a:p>
            <a:pPr>
              <a:lnSpc>
                <a:spcPts val="2735"/>
              </a:lnSpc>
            </a:pPr>
            <a:r>
              <a:rPr lang="en-CA" sz="2382" dirty="0">
                <a:solidFill>
                  <a:srgbClr val="FFFFFF"/>
                </a:solidFill>
                <a:latin typeface="Calibri"/>
                <a:cs typeface="Calibri"/>
              </a:rPr>
              <a:t>Appraisal</a:t>
            </a:r>
          </a:p>
          <a:p>
            <a:pPr>
              <a:lnSpc>
                <a:spcPts val="2740"/>
              </a:lnSpc>
            </a:pPr>
            <a:endParaRPr lang="en-CA" sz="2382" dirty="0">
              <a:solidFill>
                <a:srgbClr val="000000"/>
              </a:solidFill>
            </a:endParaRPr>
          </a:p>
        </p:txBody>
      </p:sp>
      <p:sp>
        <p:nvSpPr>
          <p:cNvPr id="6" name="TextBox 6"/>
          <p:cNvSpPr txBox="1"/>
          <p:nvPr/>
        </p:nvSpPr>
        <p:spPr>
          <a:xfrm>
            <a:off x="1779704" y="3559021"/>
            <a:ext cx="1613583" cy="666849"/>
          </a:xfrm>
          <a:prstGeom prst="rect">
            <a:avLst/>
          </a:prstGeom>
          <a:noFill/>
        </p:spPr>
        <p:txBody>
          <a:bodyPr vert="horz" wrap="none" lIns="0" tIns="0" rIns="0" bIns="0" rtlCol="0">
            <a:spAutoFit/>
          </a:bodyPr>
          <a:lstStyle/>
          <a:p>
            <a:pPr>
              <a:lnSpc>
                <a:spcPts val="2647"/>
              </a:lnSpc>
            </a:pPr>
            <a:r>
              <a:rPr lang="en-CA" sz="2298" dirty="0">
                <a:solidFill>
                  <a:srgbClr val="FFFFFF"/>
                </a:solidFill>
                <a:latin typeface="Calibri"/>
                <a:cs typeface="Calibri"/>
              </a:rPr>
              <a:t>Development</a:t>
            </a:r>
          </a:p>
          <a:p>
            <a:pPr>
              <a:lnSpc>
                <a:spcPts val="2638"/>
              </a:lnSpc>
            </a:pPr>
            <a:endParaRPr lang="en-CA" sz="2298" dirty="0">
              <a:solidFill>
                <a:srgbClr val="000000"/>
              </a:solidFill>
            </a:endParaRPr>
          </a:p>
        </p:txBody>
      </p:sp>
      <p:sp>
        <p:nvSpPr>
          <p:cNvPr id="7" name="TextBox 7"/>
          <p:cNvSpPr txBox="1"/>
          <p:nvPr/>
        </p:nvSpPr>
        <p:spPr>
          <a:xfrm>
            <a:off x="1919294" y="4512857"/>
            <a:ext cx="1319336" cy="666849"/>
          </a:xfrm>
          <a:prstGeom prst="rect">
            <a:avLst/>
          </a:prstGeom>
          <a:noFill/>
        </p:spPr>
        <p:txBody>
          <a:bodyPr vert="horz" wrap="none" lIns="0" tIns="0" rIns="0" bIns="0" rtlCol="0">
            <a:spAutoFit/>
          </a:bodyPr>
          <a:lstStyle/>
          <a:p>
            <a:pPr>
              <a:lnSpc>
                <a:spcPts val="2647"/>
              </a:lnSpc>
            </a:pPr>
            <a:r>
              <a:rPr lang="en-CA" sz="2298" dirty="0">
                <a:solidFill>
                  <a:srgbClr val="FFFFFF"/>
                </a:solidFill>
                <a:latin typeface="Calibri"/>
                <a:cs typeface="Calibri"/>
              </a:rPr>
              <a:t>Production</a:t>
            </a:r>
          </a:p>
          <a:p>
            <a:pPr>
              <a:lnSpc>
                <a:spcPts val="2638"/>
              </a:lnSpc>
            </a:pPr>
            <a:endParaRPr lang="en-CA" sz="2298" dirty="0">
              <a:solidFill>
                <a:srgbClr val="000000"/>
              </a:solidFill>
            </a:endParaRPr>
          </a:p>
        </p:txBody>
      </p:sp>
      <p:sp>
        <p:nvSpPr>
          <p:cNvPr id="8" name="TextBox 8"/>
          <p:cNvSpPr txBox="1"/>
          <p:nvPr/>
        </p:nvSpPr>
        <p:spPr>
          <a:xfrm>
            <a:off x="1683331" y="5520190"/>
            <a:ext cx="1651671" cy="654025"/>
          </a:xfrm>
          <a:prstGeom prst="rect">
            <a:avLst/>
          </a:prstGeom>
          <a:noFill/>
        </p:spPr>
        <p:txBody>
          <a:bodyPr vert="horz" wrap="none" lIns="0" tIns="0" rIns="0" bIns="0" rtlCol="0">
            <a:spAutoFit/>
          </a:bodyPr>
          <a:lstStyle/>
          <a:p>
            <a:pPr>
              <a:lnSpc>
                <a:spcPts val="2559"/>
              </a:lnSpc>
            </a:pPr>
            <a:r>
              <a:rPr lang="en-CA" sz="2202" dirty="0">
                <a:solidFill>
                  <a:srgbClr val="FFFFFF"/>
                </a:solidFill>
                <a:latin typeface="Calibri"/>
                <a:cs typeface="Calibri"/>
              </a:rPr>
              <a:t>Abandonment</a:t>
            </a:r>
          </a:p>
          <a:p>
            <a:pPr>
              <a:lnSpc>
                <a:spcPts val="2537"/>
              </a:lnSpc>
            </a:pPr>
            <a:endParaRPr lang="en-CA" sz="2202" dirty="0">
              <a:solidFill>
                <a:srgbClr val="000000"/>
              </a:solidFill>
            </a:endParaRPr>
          </a:p>
        </p:txBody>
      </p:sp>
      <p:sp>
        <p:nvSpPr>
          <p:cNvPr id="9" name="TextBox 9"/>
          <p:cNvSpPr txBox="1"/>
          <p:nvPr/>
        </p:nvSpPr>
        <p:spPr>
          <a:xfrm>
            <a:off x="5098677" y="1580030"/>
            <a:ext cx="4318875" cy="589905"/>
          </a:xfrm>
          <a:prstGeom prst="rect">
            <a:avLst/>
          </a:prstGeom>
          <a:noFill/>
        </p:spPr>
        <p:txBody>
          <a:bodyPr vert="horz" wrap="none" lIns="0" tIns="0" rIns="0" bIns="0" rtlCol="0">
            <a:spAutoFit/>
          </a:bodyPr>
          <a:lstStyle/>
          <a:p>
            <a:pPr>
              <a:lnSpc>
                <a:spcPts val="2294"/>
              </a:lnSpc>
            </a:pPr>
            <a:r>
              <a:rPr lang="en-CA" sz="2033">
                <a:solidFill>
                  <a:srgbClr val="000000"/>
                </a:solidFill>
                <a:latin typeface="Calibri"/>
                <a:cs typeface="Calibri"/>
              </a:rPr>
              <a:t>the reservoir beneath the earth’s surface</a:t>
            </a:r>
          </a:p>
          <a:p>
            <a:pPr>
              <a:lnSpc>
                <a:spcPts val="2290"/>
              </a:lnSpc>
            </a:pPr>
            <a:endParaRPr lang="en-CA" sz="2033">
              <a:solidFill>
                <a:srgbClr val="000000"/>
              </a:solidFill>
            </a:endParaRPr>
          </a:p>
        </p:txBody>
      </p:sp>
      <p:sp>
        <p:nvSpPr>
          <p:cNvPr id="10" name="TextBox 10"/>
          <p:cNvSpPr txBox="1"/>
          <p:nvPr/>
        </p:nvSpPr>
        <p:spPr>
          <a:xfrm>
            <a:off x="4896970" y="2229971"/>
            <a:ext cx="4860882" cy="846386"/>
          </a:xfrm>
          <a:prstGeom prst="rect">
            <a:avLst/>
          </a:prstGeom>
          <a:noFill/>
        </p:spPr>
        <p:txBody>
          <a:bodyPr vert="horz" wrap="none" lIns="0" tIns="0" rIns="0" bIns="0" rtlCol="0">
            <a:spAutoFit/>
          </a:bodyPr>
          <a:lstStyle/>
          <a:p>
            <a:pPr>
              <a:lnSpc>
                <a:spcPts val="2206"/>
              </a:lnSpc>
              <a:tabLst>
                <a:tab pos="201717" algn="l"/>
              </a:tabLst>
            </a:pPr>
            <a:r>
              <a:rPr lang="en-CA" sz="2033">
                <a:solidFill>
                  <a:srgbClr val="000000"/>
                </a:solidFill>
                <a:latin typeface="Calibri"/>
                <a:cs typeface="Calibri"/>
              </a:rPr>
              <a:t>• Activities to define the oil &amp; gas volume and</a:t>
            </a:r>
            <a:br>
              <a:rPr lang="en-CA" sz="2033">
                <a:solidFill>
                  <a:srgbClr val="000000"/>
                </a:solidFill>
                <a:latin typeface="Times New Roman"/>
              </a:rPr>
            </a:br>
            <a:r>
              <a:rPr lang="en-CA" sz="2033">
                <a:solidFill>
                  <a:srgbClr val="000000"/>
                </a:solidFill>
                <a:latin typeface="Calibri"/>
                <a:cs typeface="Calibri"/>
              </a:rPr>
              <a:t>	characteristic more precisely after discovery</a:t>
            </a:r>
          </a:p>
          <a:p>
            <a:pPr>
              <a:lnSpc>
                <a:spcPts val="2232"/>
              </a:lnSpc>
            </a:pPr>
            <a:endParaRPr lang="en-CA" sz="2033">
              <a:solidFill>
                <a:srgbClr val="000000"/>
              </a:solidFill>
            </a:endParaRPr>
          </a:p>
        </p:txBody>
      </p:sp>
      <p:sp>
        <p:nvSpPr>
          <p:cNvPr id="11" name="TextBox 11"/>
          <p:cNvSpPr txBox="1"/>
          <p:nvPr/>
        </p:nvSpPr>
        <p:spPr>
          <a:xfrm>
            <a:off x="4874559" y="3182471"/>
            <a:ext cx="5012654" cy="769441"/>
          </a:xfrm>
          <a:prstGeom prst="rect">
            <a:avLst/>
          </a:prstGeom>
          <a:noFill/>
        </p:spPr>
        <p:txBody>
          <a:bodyPr vert="horz" wrap="none" lIns="0" tIns="0" rIns="0" bIns="0" rtlCol="0">
            <a:spAutoFit/>
          </a:bodyPr>
          <a:lstStyle/>
          <a:p>
            <a:pPr>
              <a:lnSpc>
                <a:spcPts val="2030"/>
              </a:lnSpc>
              <a:tabLst>
                <a:tab pos="201717" algn="l"/>
              </a:tabLst>
            </a:pPr>
            <a:r>
              <a:rPr lang="en-CA" sz="1853">
                <a:solidFill>
                  <a:srgbClr val="000000"/>
                </a:solidFill>
                <a:latin typeface="Calibri"/>
                <a:cs typeface="Calibri"/>
              </a:rPr>
              <a:t>• Activities to build the subsurface &amp; surface</a:t>
            </a:r>
            <a:br>
              <a:rPr lang="en-CA" sz="1853">
                <a:solidFill>
                  <a:srgbClr val="000000"/>
                </a:solidFill>
                <a:latin typeface="Times New Roman"/>
              </a:rPr>
            </a:br>
            <a:r>
              <a:rPr lang="en-CA" sz="1853">
                <a:solidFill>
                  <a:srgbClr val="000000"/>
                </a:solidFill>
                <a:latin typeface="Calibri"/>
                <a:cs typeface="Calibri"/>
              </a:rPr>
              <a:t>	facilities to produce oil &amp; gas safely and efficiently</a:t>
            </a:r>
          </a:p>
          <a:p>
            <a:pPr>
              <a:lnSpc>
                <a:spcPts val="2043"/>
              </a:lnSpc>
            </a:pPr>
            <a:endParaRPr lang="en-CA" sz="1853">
              <a:solidFill>
                <a:srgbClr val="000000"/>
              </a:solidFill>
            </a:endParaRPr>
          </a:p>
        </p:txBody>
      </p:sp>
      <p:sp>
        <p:nvSpPr>
          <p:cNvPr id="12" name="TextBox 12"/>
          <p:cNvSpPr txBox="1"/>
          <p:nvPr/>
        </p:nvSpPr>
        <p:spPr>
          <a:xfrm>
            <a:off x="4874559" y="4112559"/>
            <a:ext cx="4924938" cy="769441"/>
          </a:xfrm>
          <a:prstGeom prst="rect">
            <a:avLst/>
          </a:prstGeom>
          <a:noFill/>
        </p:spPr>
        <p:txBody>
          <a:bodyPr vert="horz" wrap="none" lIns="0" tIns="0" rIns="0" bIns="0" rtlCol="0">
            <a:spAutoFit/>
          </a:bodyPr>
          <a:lstStyle/>
          <a:p>
            <a:pPr>
              <a:lnSpc>
                <a:spcPts val="2030"/>
              </a:lnSpc>
              <a:tabLst>
                <a:tab pos="201717" algn="l"/>
              </a:tabLst>
            </a:pPr>
            <a:r>
              <a:rPr lang="en-CA" sz="1853">
                <a:solidFill>
                  <a:srgbClr val="000000"/>
                </a:solidFill>
                <a:latin typeface="Calibri"/>
                <a:cs typeface="Calibri"/>
              </a:rPr>
              <a:t>• Activities to extract, process, and export oil &amp; gas</a:t>
            </a:r>
            <a:br>
              <a:rPr lang="en-CA" sz="1853">
                <a:solidFill>
                  <a:srgbClr val="000000"/>
                </a:solidFill>
                <a:latin typeface="Times New Roman"/>
              </a:rPr>
            </a:br>
            <a:r>
              <a:rPr lang="en-CA" sz="1853">
                <a:solidFill>
                  <a:srgbClr val="000000"/>
                </a:solidFill>
                <a:latin typeface="Calibri"/>
                <a:cs typeface="Calibri"/>
              </a:rPr>
              <a:t>	as per contract agreement</a:t>
            </a:r>
          </a:p>
          <a:p>
            <a:pPr>
              <a:lnSpc>
                <a:spcPts val="2043"/>
              </a:lnSpc>
            </a:pPr>
            <a:endParaRPr lang="en-CA" sz="1853">
              <a:solidFill>
                <a:srgbClr val="000000"/>
              </a:solidFill>
            </a:endParaRPr>
          </a:p>
        </p:txBody>
      </p:sp>
      <p:sp>
        <p:nvSpPr>
          <p:cNvPr id="13" name="TextBox 13"/>
          <p:cNvSpPr txBox="1"/>
          <p:nvPr/>
        </p:nvSpPr>
        <p:spPr>
          <a:xfrm>
            <a:off x="4874559" y="5154706"/>
            <a:ext cx="4942507" cy="730969"/>
          </a:xfrm>
          <a:prstGeom prst="rect">
            <a:avLst/>
          </a:prstGeom>
          <a:noFill/>
        </p:spPr>
        <p:txBody>
          <a:bodyPr vert="horz" wrap="none" lIns="0" tIns="0" rIns="0" bIns="0" rtlCol="0">
            <a:spAutoFit/>
          </a:bodyPr>
          <a:lstStyle/>
          <a:p>
            <a:pPr>
              <a:lnSpc>
                <a:spcPts val="1941"/>
              </a:lnSpc>
              <a:tabLst>
                <a:tab pos="201717" algn="l"/>
              </a:tabLst>
            </a:pPr>
            <a:r>
              <a:rPr lang="en-CA" sz="1768">
                <a:solidFill>
                  <a:srgbClr val="000000"/>
                </a:solidFill>
                <a:latin typeface="Calibri"/>
                <a:cs typeface="Calibri"/>
              </a:rPr>
              <a:t>• Activities to plug wells permanently, remove surface</a:t>
            </a:r>
            <a:br>
              <a:rPr lang="en-CA" sz="1768">
                <a:solidFill>
                  <a:srgbClr val="000000"/>
                </a:solidFill>
                <a:latin typeface="Times New Roman"/>
              </a:rPr>
            </a:br>
            <a:r>
              <a:rPr lang="en-CA" sz="1768">
                <a:solidFill>
                  <a:srgbClr val="000000"/>
                </a:solidFill>
                <a:latin typeface="Calibri"/>
                <a:cs typeface="Calibri"/>
              </a:rPr>
              <a:t>	facilities, and restore the field as per initial state</a:t>
            </a:r>
          </a:p>
          <a:p>
            <a:pPr>
              <a:lnSpc>
                <a:spcPts val="1946"/>
              </a:lnSpc>
            </a:pPr>
            <a:endParaRPr lang="en-CA" sz="1768">
              <a:solidFill>
                <a:srgbClr val="000000"/>
              </a:solidFill>
            </a:endParaRPr>
          </a:p>
        </p:txBody>
      </p:sp>
    </p:spTree>
    <p:extLst>
      <p:ext uri="{BB962C8B-B14F-4D97-AF65-F5344CB8AC3E}">
        <p14:creationId xmlns:p14="http://schemas.microsoft.com/office/powerpoint/2010/main" val="822320105"/>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Defour Presentation Template" id="{050BBBBD-5BD2-45B7-ADA9-297845C3EA7E}" vid="{22140230-7CF7-4AB3-919D-97365A5E0B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10643</TotalTime>
  <Words>2061</Words>
  <Application>Microsoft Office PowerPoint</Application>
  <PresentationFormat>Widescreen</PresentationFormat>
  <Paragraphs>362</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Arial Narrow Bold</vt:lpstr>
      <vt:lpstr>Calibri</vt:lpstr>
      <vt:lpstr>Calibri Bold</vt:lpstr>
      <vt:lpstr>Calibri Light</vt:lpstr>
      <vt:lpstr>DejaVu Serif</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Cracking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Bhagyashri Zodge</cp:lastModifiedBy>
  <cp:revision>1045</cp:revision>
  <dcterms:created xsi:type="dcterms:W3CDTF">2012-03-13T16:05:56Z</dcterms:created>
  <dcterms:modified xsi:type="dcterms:W3CDTF">2016-12-01T09:37:36Z</dcterms:modified>
</cp:coreProperties>
</file>